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70" r:id="rId3"/>
    <p:sldId id="257" r:id="rId4"/>
    <p:sldId id="258" r:id="rId5"/>
    <p:sldId id="259" r:id="rId6"/>
    <p:sldId id="271" r:id="rId7"/>
    <p:sldId id="260" r:id="rId8"/>
    <p:sldId id="268" r:id="rId9"/>
    <p:sldId id="267" r:id="rId10"/>
    <p:sldId id="272" r:id="rId11"/>
    <p:sldId id="273" r:id="rId12"/>
    <p:sldId id="274" r:id="rId13"/>
    <p:sldId id="285" r:id="rId14"/>
    <p:sldId id="284" r:id="rId15"/>
    <p:sldId id="298" r:id="rId16"/>
    <p:sldId id="299" r:id="rId17"/>
    <p:sldId id="300" r:id="rId18"/>
    <p:sldId id="301" r:id="rId19"/>
    <p:sldId id="276" r:id="rId20"/>
    <p:sldId id="277" r:id="rId21"/>
    <p:sldId id="278" r:id="rId22"/>
    <p:sldId id="279" r:id="rId23"/>
    <p:sldId id="280" r:id="rId24"/>
    <p:sldId id="281" r:id="rId25"/>
    <p:sldId id="282" r:id="rId26"/>
    <p:sldId id="283" r:id="rId27"/>
    <p:sldId id="263" r:id="rId28"/>
    <p:sldId id="293" r:id="rId29"/>
  </p:sldIdLst>
  <p:sldSz cx="9144000" cy="5143500" type="screen16x9"/>
  <p:notesSz cx="6858000" cy="9144000"/>
  <p:embeddedFontLst>
    <p:embeddedFont>
      <p:font typeface="Bahnschrift Light" panose="020B0502040204020203" pitchFamily="34" charset="0"/>
      <p:regular r:id="rId31"/>
    </p:embeddedFont>
    <p:embeddedFont>
      <p:font typeface="Calibri" panose="020F0502020204030204" pitchFamily="34" charset="0"/>
      <p:regular r:id="rId32"/>
      <p:bold r:id="rId33"/>
      <p:italic r:id="rId34"/>
      <p:boldItalic r:id="rId35"/>
    </p:embeddedFont>
    <p:embeddedFont>
      <p:font typeface="Lato" panose="020B0604020202020204" charset="0"/>
      <p:regular r:id="rId36"/>
      <p:bold r:id="rId37"/>
      <p:italic r:id="rId38"/>
      <p:boldItalic r:id="rId39"/>
    </p:embeddedFont>
    <p:embeddedFont>
      <p:font typeface="Montserra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958B078-1A5D-4CE4-8A76-7A656F413023}">
          <p14:sldIdLst>
            <p14:sldId id="256"/>
            <p14:sldId id="270"/>
            <p14:sldId id="257"/>
            <p14:sldId id="258"/>
            <p14:sldId id="259"/>
            <p14:sldId id="271"/>
            <p14:sldId id="260"/>
            <p14:sldId id="268"/>
            <p14:sldId id="267"/>
            <p14:sldId id="272"/>
            <p14:sldId id="273"/>
            <p14:sldId id="274"/>
            <p14:sldId id="285"/>
            <p14:sldId id="284"/>
            <p14:sldId id="298"/>
            <p14:sldId id="299"/>
            <p14:sldId id="300"/>
            <p14:sldId id="301"/>
            <p14:sldId id="276"/>
            <p14:sldId id="277"/>
            <p14:sldId id="278"/>
            <p14:sldId id="279"/>
            <p14:sldId id="280"/>
            <p14:sldId id="281"/>
            <p14:sldId id="282"/>
            <p14:sldId id="283"/>
            <p14:sldId id="263"/>
            <p14:sldId id="29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474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80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0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05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3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89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69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85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3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42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89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6ccb059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6ccb059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8142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32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621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52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6be8d02d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6be8d02d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6ccb059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6ccb059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53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be8d02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be8d02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953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e8d02d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e8d02d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64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tx1">
            <a:lumMod val="90000"/>
            <a:lumOff val="1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pic>
        <p:nvPicPr>
          <p:cNvPr id="136" name="Google Shape;136;p13"/>
          <p:cNvPicPr preferRelativeResize="0"/>
          <p:nvPr/>
        </p:nvPicPr>
        <p:blipFill>
          <a:blip r:embed="rId3"/>
          <a:srcRect/>
          <a:stretch/>
        </p:blipFill>
        <p:spPr>
          <a:xfrm>
            <a:off x="2508931" y="1010514"/>
            <a:ext cx="4367961" cy="2186108"/>
          </a:xfrm>
          <a:prstGeom prst="rect">
            <a:avLst/>
          </a:prstGeom>
          <a:noFill/>
          <a:ln>
            <a:noFill/>
          </a:ln>
        </p:spPr>
      </p:pic>
      <p:sp>
        <p:nvSpPr>
          <p:cNvPr id="134" name="Google Shape;134;p13"/>
          <p:cNvSpPr txBox="1">
            <a:spLocks noGrp="1"/>
          </p:cNvSpPr>
          <p:nvPr>
            <p:ph type="ctrTitle"/>
          </p:nvPr>
        </p:nvSpPr>
        <p:spPr>
          <a:xfrm>
            <a:off x="2117086" y="150201"/>
            <a:ext cx="4909828" cy="6093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Chicago</a:t>
            </a:r>
            <a:r>
              <a:rPr lang="en-US" sz="3000" b="1" dirty="0"/>
              <a:t> </a:t>
            </a:r>
            <a:r>
              <a:rPr lang="en-US" sz="3000" dirty="0"/>
              <a:t>Crime</a:t>
            </a:r>
            <a:r>
              <a:rPr lang="en-US" sz="3000" b="1" dirty="0"/>
              <a:t> </a:t>
            </a:r>
            <a:r>
              <a:rPr lang="en-US" sz="3000" dirty="0"/>
              <a:t>Analysis</a:t>
            </a:r>
            <a:endParaRPr sz="3000" dirty="0"/>
          </a:p>
        </p:txBody>
      </p:sp>
      <p:sp>
        <p:nvSpPr>
          <p:cNvPr id="135" name="Google Shape;135;p13"/>
          <p:cNvSpPr txBox="1">
            <a:spLocks noGrp="1"/>
          </p:cNvSpPr>
          <p:nvPr>
            <p:ph type="subTitle" idx="1"/>
          </p:nvPr>
        </p:nvSpPr>
        <p:spPr>
          <a:xfrm>
            <a:off x="6206659" y="3574977"/>
            <a:ext cx="2642373" cy="32812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latin typeface="Montserrat"/>
                <a:sym typeface="Montserrat"/>
              </a:rPr>
              <a:t>Project </a:t>
            </a:r>
            <a:r>
              <a:rPr lang="en" sz="1800" dirty="0">
                <a:latin typeface="Montserrat"/>
                <a:sym typeface="Montserrat"/>
              </a:rPr>
              <a:t>Group</a:t>
            </a:r>
            <a:r>
              <a:rPr lang="en" sz="1600" dirty="0">
                <a:latin typeface="Montserrat"/>
                <a:sym typeface="Montserrat"/>
              </a:rPr>
              <a:t> </a:t>
            </a:r>
            <a:r>
              <a:rPr lang="en-AU" sz="1600" dirty="0">
                <a:latin typeface="Montserrat"/>
                <a:sym typeface="Montserrat"/>
              </a:rPr>
              <a:t>H</a:t>
            </a:r>
            <a:r>
              <a:rPr lang="en" sz="1600" dirty="0">
                <a:latin typeface="Montserrat"/>
                <a:sym typeface="Montserrat"/>
              </a:rPr>
              <a:t> </a:t>
            </a:r>
            <a:r>
              <a:rPr lang="en" sz="1800" b="1" i="1" dirty="0">
                <a:latin typeface="Bahnschrift Light" panose="020B0502040204020203" pitchFamily="34" charset="0"/>
              </a:rPr>
              <a:t>- </a:t>
            </a:r>
            <a:endParaRPr sz="1800" b="1" i="1" dirty="0">
              <a:latin typeface="Bahnschrift Light" panose="020B0502040204020203" pitchFamily="34" charset="0"/>
            </a:endParaRPr>
          </a:p>
          <a:p>
            <a:pPr marL="0" lvl="0" indent="0" algn="ctr" rtl="0">
              <a:spcBef>
                <a:spcPts val="0"/>
              </a:spcBef>
              <a:spcAft>
                <a:spcPts val="0"/>
              </a:spcAft>
              <a:buNone/>
            </a:pPr>
            <a:r>
              <a:rPr lang="en" dirty="0">
                <a:latin typeface="Bahnschrift Light" panose="020B0502040204020203" pitchFamily="34" charset="0"/>
              </a:rPr>
              <a:t>       Nandish Patel (45539510), </a:t>
            </a:r>
            <a:endParaRPr dirty="0">
              <a:latin typeface="Bahnschrift Light" panose="020B0502040204020203" pitchFamily="34" charset="0"/>
            </a:endParaRPr>
          </a:p>
          <a:p>
            <a:pPr marL="0" lvl="0" indent="0" algn="ctr" rtl="0">
              <a:spcBef>
                <a:spcPts val="0"/>
              </a:spcBef>
              <a:spcAft>
                <a:spcPts val="0"/>
              </a:spcAft>
              <a:buNone/>
            </a:pPr>
            <a:r>
              <a:rPr lang="en-AU" dirty="0">
                <a:latin typeface="Bahnschrift Light" panose="020B0502040204020203" pitchFamily="34" charset="0"/>
              </a:rPr>
              <a:t>      Tarun Kumar</a:t>
            </a:r>
            <a:r>
              <a:rPr lang="en" dirty="0">
                <a:latin typeface="Bahnschrift Light" panose="020B0502040204020203" pitchFamily="34" charset="0"/>
              </a:rPr>
              <a:t> (45534632) </a:t>
            </a:r>
            <a:endParaRPr dirty="0">
              <a:latin typeface="Bahnschrift Light" panose="020B0502040204020203" pitchFamily="34" charset="0"/>
            </a:endParaRPr>
          </a:p>
          <a:p>
            <a:pPr marL="0" lvl="0" indent="0" rtl="0">
              <a:spcBef>
                <a:spcPts val="0"/>
              </a:spcBef>
              <a:spcAft>
                <a:spcPts val="0"/>
              </a:spcAft>
              <a:buNone/>
            </a:pPr>
            <a:r>
              <a:rPr lang="en" dirty="0">
                <a:latin typeface="Bahnschrift Light" panose="020B0502040204020203" pitchFamily="34" charset="0"/>
              </a:rPr>
              <a:t>          Sai </a:t>
            </a:r>
            <a:r>
              <a:rPr lang="en-AU" dirty="0">
                <a:latin typeface="Bahnschrift Light" panose="020B0502040204020203" pitchFamily="34" charset="0"/>
              </a:rPr>
              <a:t>K</a:t>
            </a:r>
            <a:r>
              <a:rPr lang="en" dirty="0">
                <a:latin typeface="Bahnschrift Light" panose="020B0502040204020203" pitchFamily="34" charset="0"/>
              </a:rPr>
              <a:t>iran </a:t>
            </a:r>
            <a:r>
              <a:rPr lang="en-US" dirty="0">
                <a:latin typeface="Bahnschrift Light" panose="020B0502040204020203" pitchFamily="34" charset="0"/>
              </a:rPr>
              <a:t>Ravula</a:t>
            </a:r>
            <a:r>
              <a:rPr lang="en" dirty="0">
                <a:latin typeface="Bahnschrift Light" panose="020B0502040204020203" pitchFamily="34" charset="0"/>
              </a:rPr>
              <a:t>(45539146)</a:t>
            </a:r>
            <a:endParaRPr lang="en-US" dirty="0">
              <a:latin typeface="Bahnschrift Light" panose="020B0502040204020203" pitchFamily="34" charset="0"/>
            </a:endParaRPr>
          </a:p>
          <a:p>
            <a:pPr marL="0" lvl="0" indent="0" algn="ctr" rtl="0">
              <a:spcBef>
                <a:spcPts val="0"/>
              </a:spcBef>
              <a:spcAft>
                <a:spcPts val="0"/>
              </a:spcAft>
              <a:buNone/>
            </a:pPr>
            <a:r>
              <a:rPr lang="en-US" dirty="0">
                <a:latin typeface="Bahnschrift Light" panose="020B0502040204020203" pitchFamily="34" charset="0"/>
              </a:rPr>
              <a:t>Ali Saeed (45853762)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63462"/>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Visualization of key variables in data</a:t>
            </a:r>
            <a:endParaRPr dirty="0"/>
          </a:p>
        </p:txBody>
      </p:sp>
      <p:pic>
        <p:nvPicPr>
          <p:cNvPr id="5" name="Picture 4">
            <a:extLst>
              <a:ext uri="{FF2B5EF4-FFF2-40B4-BE49-F238E27FC236}">
                <a16:creationId xmlns:a16="http://schemas.microsoft.com/office/drawing/2014/main" id="{AB89AF33-BBF1-4851-8A2A-33F7D38B2D48}"/>
              </a:ext>
            </a:extLst>
          </p:cNvPr>
          <p:cNvPicPr>
            <a:picLocks noChangeAspect="1"/>
          </p:cNvPicPr>
          <p:nvPr/>
        </p:nvPicPr>
        <p:blipFill>
          <a:blip r:embed="rId3"/>
          <a:stretch>
            <a:fillRect/>
          </a:stretch>
        </p:blipFill>
        <p:spPr>
          <a:xfrm>
            <a:off x="128586" y="392900"/>
            <a:ext cx="4343401" cy="2255730"/>
          </a:xfrm>
          <a:prstGeom prst="rect">
            <a:avLst/>
          </a:prstGeom>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F51FCEB4-D7E1-4549-91CA-720CE5CEE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868" y="392900"/>
            <a:ext cx="4397546" cy="2255730"/>
          </a:xfrm>
          <a:prstGeom prst="rect">
            <a:avLst/>
          </a:prstGeom>
        </p:spPr>
        <p:style>
          <a:lnRef idx="2">
            <a:schemeClr val="dk1"/>
          </a:lnRef>
          <a:fillRef idx="1">
            <a:schemeClr val="lt1"/>
          </a:fillRef>
          <a:effectRef idx="0">
            <a:schemeClr val="dk1"/>
          </a:effectRef>
          <a:fontRef idx="minor">
            <a:schemeClr val="dk1"/>
          </a:fontRef>
        </p:style>
      </p:pic>
      <p:pic>
        <p:nvPicPr>
          <p:cNvPr id="1028" name="Picture 4">
            <a:extLst>
              <a:ext uri="{FF2B5EF4-FFF2-40B4-BE49-F238E27FC236}">
                <a16:creationId xmlns:a16="http://schemas.microsoft.com/office/drawing/2014/main" id="{D7FAE969-B878-4625-8925-907F6C324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63" y="2697163"/>
            <a:ext cx="6352976" cy="24463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3880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129425"/>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Visualization of key variables in data</a:t>
            </a:r>
            <a:endParaRPr dirty="0"/>
          </a:p>
        </p:txBody>
      </p:sp>
      <p:pic>
        <p:nvPicPr>
          <p:cNvPr id="2" name="Picture 1">
            <a:extLst>
              <a:ext uri="{FF2B5EF4-FFF2-40B4-BE49-F238E27FC236}">
                <a16:creationId xmlns:a16="http://schemas.microsoft.com/office/drawing/2014/main" id="{94860441-0932-4C75-898A-47C2FC70314A}"/>
              </a:ext>
            </a:extLst>
          </p:cNvPr>
          <p:cNvPicPr>
            <a:picLocks noChangeAspect="1"/>
          </p:cNvPicPr>
          <p:nvPr/>
        </p:nvPicPr>
        <p:blipFill>
          <a:blip r:embed="rId3"/>
          <a:stretch>
            <a:fillRect/>
          </a:stretch>
        </p:blipFill>
        <p:spPr>
          <a:xfrm>
            <a:off x="692944" y="761834"/>
            <a:ext cx="7536656" cy="4201577"/>
          </a:xfrm>
          <a:prstGeom prst="rect">
            <a:avLst/>
          </a:prstGeom>
        </p:spPr>
      </p:pic>
    </p:spTree>
    <p:extLst>
      <p:ext uri="{BB962C8B-B14F-4D97-AF65-F5344CB8AC3E}">
        <p14:creationId xmlns:p14="http://schemas.microsoft.com/office/powerpoint/2010/main" val="56079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129425"/>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Visualization of key variables in data</a:t>
            </a:r>
            <a:endParaRPr dirty="0"/>
          </a:p>
        </p:txBody>
      </p:sp>
      <p:pic>
        <p:nvPicPr>
          <p:cNvPr id="3" name="Picture 2">
            <a:extLst>
              <a:ext uri="{FF2B5EF4-FFF2-40B4-BE49-F238E27FC236}">
                <a16:creationId xmlns:a16="http://schemas.microsoft.com/office/drawing/2014/main" id="{1919C61F-B379-479B-A353-F6082D28B9DF}"/>
              </a:ext>
            </a:extLst>
          </p:cNvPr>
          <p:cNvPicPr>
            <a:picLocks noChangeAspect="1"/>
          </p:cNvPicPr>
          <p:nvPr/>
        </p:nvPicPr>
        <p:blipFill>
          <a:blip r:embed="rId3"/>
          <a:stretch>
            <a:fillRect/>
          </a:stretch>
        </p:blipFill>
        <p:spPr>
          <a:xfrm>
            <a:off x="1643062" y="880965"/>
            <a:ext cx="6072187" cy="4002978"/>
          </a:xfrm>
          <a:prstGeom prst="rect">
            <a:avLst/>
          </a:prstGeom>
        </p:spPr>
      </p:pic>
    </p:spTree>
    <p:extLst>
      <p:ext uri="{BB962C8B-B14F-4D97-AF65-F5344CB8AC3E}">
        <p14:creationId xmlns:p14="http://schemas.microsoft.com/office/powerpoint/2010/main" val="99455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20599"/>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Visualization of key variables in data</a:t>
            </a:r>
            <a:endParaRPr dirty="0"/>
          </a:p>
        </p:txBody>
      </p:sp>
      <p:pic>
        <p:nvPicPr>
          <p:cNvPr id="9220" name="Picture 4">
            <a:extLst>
              <a:ext uri="{FF2B5EF4-FFF2-40B4-BE49-F238E27FC236}">
                <a16:creationId xmlns:a16="http://schemas.microsoft.com/office/drawing/2014/main" id="{DC71A46F-C287-4527-8D55-B8B034217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46" y="596438"/>
            <a:ext cx="4379841" cy="165156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D45D8A8-9CDB-42C9-8D3B-94EF6849F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456" y="596438"/>
            <a:ext cx="4200525" cy="160509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CD5AC6F-BF7A-4F10-864D-77BFE3AB3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918" y="2774054"/>
            <a:ext cx="5072063" cy="193900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C2E9C6A9-A2AF-4AD0-B32F-13AFC07C0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49" y="2571750"/>
            <a:ext cx="2116932" cy="223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87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6311"/>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Visualization of key variables in data</a:t>
            </a:r>
            <a:endParaRPr dirty="0"/>
          </a:p>
        </p:txBody>
      </p:sp>
      <p:pic>
        <p:nvPicPr>
          <p:cNvPr id="8194" name="Picture 2">
            <a:extLst>
              <a:ext uri="{FF2B5EF4-FFF2-40B4-BE49-F238E27FC236}">
                <a16:creationId xmlns:a16="http://schemas.microsoft.com/office/drawing/2014/main" id="{93DE5B32-5DE5-4D0A-A5E7-1F3F92E37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00" y="678646"/>
            <a:ext cx="8127374" cy="329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62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19B3-E234-49FD-9DD2-26D313587C51}"/>
              </a:ext>
            </a:extLst>
          </p:cNvPr>
          <p:cNvSpPr>
            <a:spLocks noGrp="1"/>
          </p:cNvSpPr>
          <p:nvPr>
            <p:ph type="title"/>
          </p:nvPr>
        </p:nvSpPr>
        <p:spPr/>
        <p:txBody>
          <a:bodyPr/>
          <a:lstStyle/>
          <a:p>
            <a:pPr algn="ctr"/>
            <a:r>
              <a:rPr lang="en-US" dirty="0"/>
              <a:t>Binary Classification Modelling</a:t>
            </a:r>
            <a:endParaRPr lang="en-AU" dirty="0"/>
          </a:p>
        </p:txBody>
      </p:sp>
      <p:sp>
        <p:nvSpPr>
          <p:cNvPr id="3" name="Text Placeholder 2">
            <a:extLst>
              <a:ext uri="{FF2B5EF4-FFF2-40B4-BE49-F238E27FC236}">
                <a16:creationId xmlns:a16="http://schemas.microsoft.com/office/drawing/2014/main" id="{DCA77900-3908-4B9E-AA4D-8A54A5F931A4}"/>
              </a:ext>
            </a:extLst>
          </p:cNvPr>
          <p:cNvSpPr>
            <a:spLocks noGrp="1"/>
          </p:cNvSpPr>
          <p:nvPr>
            <p:ph type="body" idx="1"/>
          </p:nvPr>
        </p:nvSpPr>
        <p:spPr/>
        <p:txBody>
          <a:bodyPr/>
          <a:lstStyle/>
          <a:p>
            <a:r>
              <a:rPr lang="en-US" dirty="0"/>
              <a:t>Target Variable – Has the criminal been arrested? -&gt; 0 or 1</a:t>
            </a:r>
          </a:p>
          <a:p>
            <a:endParaRPr lang="en-US" dirty="0"/>
          </a:p>
          <a:p>
            <a:r>
              <a:rPr lang="en-US" dirty="0"/>
              <a:t>Models – Logistic Regression, Random Forest, Naïve </a:t>
            </a:r>
            <a:r>
              <a:rPr lang="en-US" dirty="0" err="1"/>
              <a:t>Baye’s</a:t>
            </a:r>
            <a:r>
              <a:rPr lang="en-US" dirty="0"/>
              <a:t>, Neural Network.</a:t>
            </a:r>
          </a:p>
          <a:p>
            <a:endParaRPr lang="en-US" dirty="0"/>
          </a:p>
          <a:p>
            <a:r>
              <a:rPr lang="en-US" i="1" dirty="0"/>
              <a:t>Data Pre-processing: </a:t>
            </a:r>
            <a:r>
              <a:rPr lang="en-US" dirty="0"/>
              <a:t>The column ‘Date’ has been split into four individual columns; Year, Month, Week and Day for better analysis. These features were further converted into nominal codes.</a:t>
            </a:r>
          </a:p>
          <a:p>
            <a:endParaRPr lang="en-US" dirty="0"/>
          </a:p>
          <a:p>
            <a:r>
              <a:rPr lang="en-US" dirty="0"/>
              <a:t> Fitting various combinations of the models by tuning the parameters yielded the following results:</a:t>
            </a:r>
          </a:p>
          <a:p>
            <a:pPr marL="146050" indent="0">
              <a:buNone/>
            </a:pPr>
            <a:endParaRPr lang="en-US" dirty="0"/>
          </a:p>
          <a:p>
            <a:pPr marL="146050" indent="0">
              <a:buNone/>
            </a:pPr>
            <a:endParaRPr lang="en-US" dirty="0"/>
          </a:p>
          <a:p>
            <a:pPr marL="146050" indent="0">
              <a:buNone/>
            </a:pPr>
            <a:r>
              <a:rPr lang="en-US" dirty="0"/>
              <a:t> </a:t>
            </a:r>
            <a:endParaRPr lang="en-AU" dirty="0"/>
          </a:p>
        </p:txBody>
      </p:sp>
    </p:spTree>
    <p:extLst>
      <p:ext uri="{BB962C8B-B14F-4D97-AF65-F5344CB8AC3E}">
        <p14:creationId xmlns:p14="http://schemas.microsoft.com/office/powerpoint/2010/main" val="1326264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B826-4141-4174-8CAF-A3B4D8DBCE77}"/>
              </a:ext>
            </a:extLst>
          </p:cNvPr>
          <p:cNvSpPr>
            <a:spLocks noGrp="1"/>
          </p:cNvSpPr>
          <p:nvPr>
            <p:ph type="title"/>
          </p:nvPr>
        </p:nvSpPr>
        <p:spPr/>
        <p:txBody>
          <a:bodyPr/>
          <a:lstStyle/>
          <a:p>
            <a:pPr algn="ctr"/>
            <a:r>
              <a:rPr lang="en-US" dirty="0"/>
              <a:t>Results</a:t>
            </a:r>
            <a:endParaRPr lang="en-AU" dirty="0"/>
          </a:p>
        </p:txBody>
      </p:sp>
      <p:graphicFrame>
        <p:nvGraphicFramePr>
          <p:cNvPr id="7" name="Table 6">
            <a:extLst>
              <a:ext uri="{FF2B5EF4-FFF2-40B4-BE49-F238E27FC236}">
                <a16:creationId xmlns:a16="http://schemas.microsoft.com/office/drawing/2014/main" id="{72A1813F-09FB-4EAA-9E27-1CD4D3150D07}"/>
              </a:ext>
            </a:extLst>
          </p:cNvPr>
          <p:cNvGraphicFramePr>
            <a:graphicFrameLocks noGrp="1"/>
          </p:cNvGraphicFramePr>
          <p:nvPr/>
        </p:nvGraphicFramePr>
        <p:xfrm>
          <a:off x="208474" y="2459871"/>
          <a:ext cx="3557983" cy="876300"/>
        </p:xfrm>
        <a:graphic>
          <a:graphicData uri="http://schemas.openxmlformats.org/drawingml/2006/table">
            <a:tbl>
              <a:tblPr>
                <a:tableStyleId>{5C22544A-7EE6-4342-B048-85BDC9FD1C3A}</a:tableStyleId>
              </a:tblPr>
              <a:tblGrid>
                <a:gridCol w="1739705">
                  <a:extLst>
                    <a:ext uri="{9D8B030D-6E8A-4147-A177-3AD203B41FA5}">
                      <a16:colId xmlns:a16="http://schemas.microsoft.com/office/drawing/2014/main" val="467579664"/>
                    </a:ext>
                  </a:extLst>
                </a:gridCol>
                <a:gridCol w="581093">
                  <a:extLst>
                    <a:ext uri="{9D8B030D-6E8A-4147-A177-3AD203B41FA5}">
                      <a16:colId xmlns:a16="http://schemas.microsoft.com/office/drawing/2014/main" val="1299279127"/>
                    </a:ext>
                  </a:extLst>
                </a:gridCol>
                <a:gridCol w="687159">
                  <a:extLst>
                    <a:ext uri="{9D8B030D-6E8A-4147-A177-3AD203B41FA5}">
                      <a16:colId xmlns:a16="http://schemas.microsoft.com/office/drawing/2014/main" val="1234299366"/>
                    </a:ext>
                  </a:extLst>
                </a:gridCol>
                <a:gridCol w="550026">
                  <a:extLst>
                    <a:ext uri="{9D8B030D-6E8A-4147-A177-3AD203B41FA5}">
                      <a16:colId xmlns:a16="http://schemas.microsoft.com/office/drawing/2014/main" val="2377981687"/>
                    </a:ext>
                  </a:extLst>
                </a:gridCol>
              </a:tblGrid>
              <a:tr h="166370">
                <a:tc>
                  <a:txBody>
                    <a:bodyPr/>
                    <a:lstStyle/>
                    <a:p>
                      <a:pPr algn="ctr" fontAlgn="b"/>
                      <a:r>
                        <a:rPr lang="en-AU" sz="1100" b="1" u="none" strike="noStrike" dirty="0">
                          <a:effectLst/>
                        </a:rPr>
                        <a:t>Model</a:t>
                      </a:r>
                      <a:endParaRPr lang="en-AU"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AU" sz="1100" b="1" u="none" strike="noStrike" dirty="0">
                          <a:effectLst/>
                        </a:rPr>
                        <a:t>Train </a:t>
                      </a:r>
                      <a:endParaRPr lang="en-AU"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AU" sz="1100" b="1" u="none" strike="noStrike" dirty="0">
                          <a:effectLst/>
                        </a:rPr>
                        <a:t>Validation</a:t>
                      </a:r>
                      <a:endParaRPr lang="en-AU"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AU" sz="1100" b="1" u="none" strike="noStrike" dirty="0">
                          <a:effectLst/>
                        </a:rPr>
                        <a:t>Test</a:t>
                      </a:r>
                      <a:endParaRPr lang="en-AU"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4928105"/>
                  </a:ext>
                </a:extLst>
              </a:tr>
              <a:tr h="166370">
                <a:tc>
                  <a:txBody>
                    <a:bodyPr/>
                    <a:lstStyle/>
                    <a:p>
                      <a:pPr algn="l" fontAlgn="b"/>
                      <a:r>
                        <a:rPr lang="en-AU" sz="1100" u="none" strike="noStrike" dirty="0">
                          <a:effectLst/>
                        </a:rPr>
                        <a:t>Logistic Regression </a:t>
                      </a:r>
                      <a:endParaRPr lang="en-AU"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75.07</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75.09</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75.04</a:t>
                      </a:r>
                      <a:endParaRPr lang="en-A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83906327"/>
                  </a:ext>
                </a:extLst>
              </a:tr>
              <a:tr h="166370">
                <a:tc>
                  <a:txBody>
                    <a:bodyPr/>
                    <a:lstStyle/>
                    <a:p>
                      <a:pPr algn="l" fontAlgn="b"/>
                      <a:r>
                        <a:rPr lang="en-AU" sz="1100" u="none" strike="noStrike">
                          <a:effectLst/>
                        </a:rPr>
                        <a:t>Random Forest</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dirty="0">
                          <a:effectLst/>
                        </a:rPr>
                        <a:t>87.57</a:t>
                      </a:r>
                      <a:endParaRPr lang="en-AU"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87.59</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57.58</a:t>
                      </a:r>
                      <a:endParaRPr lang="en-A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4062604"/>
                  </a:ext>
                </a:extLst>
              </a:tr>
              <a:tr h="166370">
                <a:tc>
                  <a:txBody>
                    <a:bodyPr/>
                    <a:lstStyle/>
                    <a:p>
                      <a:pPr algn="l" fontAlgn="b"/>
                      <a:r>
                        <a:rPr lang="en-AU" sz="1100" u="none" strike="noStrike">
                          <a:effectLst/>
                        </a:rPr>
                        <a:t>Naïve Baye's</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76.86</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76.85</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76.88</a:t>
                      </a:r>
                      <a:endParaRPr lang="en-A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4920142"/>
                  </a:ext>
                </a:extLst>
              </a:tr>
              <a:tr h="166370">
                <a:tc>
                  <a:txBody>
                    <a:bodyPr/>
                    <a:lstStyle/>
                    <a:p>
                      <a:pPr algn="l" fontAlgn="b"/>
                      <a:r>
                        <a:rPr lang="en-AU" sz="1100" u="none" strike="noStrike">
                          <a:effectLst/>
                        </a:rPr>
                        <a:t>Neural Networks</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87.63</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a:effectLst/>
                        </a:rPr>
                        <a:t>87.67</a:t>
                      </a:r>
                      <a:endParaRPr lang="en-A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AU" sz="1100" u="none" strike="noStrike" dirty="0">
                          <a:effectLst/>
                        </a:rPr>
                        <a:t>87.59</a:t>
                      </a:r>
                      <a:endParaRPr lang="en-AU"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1081342"/>
                  </a:ext>
                </a:extLst>
              </a:tr>
            </a:tbl>
          </a:graphicData>
        </a:graphic>
      </p:graphicFrame>
      <p:sp>
        <p:nvSpPr>
          <p:cNvPr id="8" name="TextBox 7">
            <a:extLst>
              <a:ext uri="{FF2B5EF4-FFF2-40B4-BE49-F238E27FC236}">
                <a16:creationId xmlns:a16="http://schemas.microsoft.com/office/drawing/2014/main" id="{B017B01F-8DB5-4B06-BFFF-B2B76C8B2D47}"/>
              </a:ext>
            </a:extLst>
          </p:cNvPr>
          <p:cNvSpPr txBox="1"/>
          <p:nvPr/>
        </p:nvSpPr>
        <p:spPr>
          <a:xfrm>
            <a:off x="1297500" y="1920169"/>
            <a:ext cx="1640115" cy="307777"/>
          </a:xfrm>
          <a:prstGeom prst="rect">
            <a:avLst/>
          </a:prstGeom>
          <a:noFill/>
        </p:spPr>
        <p:txBody>
          <a:bodyPr wrap="square" rtlCol="0">
            <a:spAutoFit/>
          </a:bodyPr>
          <a:lstStyle/>
          <a:p>
            <a:r>
              <a:rPr lang="en-US" dirty="0">
                <a:solidFill>
                  <a:schemeClr val="bg1"/>
                </a:solidFill>
              </a:rPr>
              <a:t>ACCURACIES</a:t>
            </a:r>
            <a:endParaRPr lang="en-AU" dirty="0">
              <a:solidFill>
                <a:schemeClr val="bg1"/>
              </a:solidFill>
            </a:endParaRPr>
          </a:p>
        </p:txBody>
      </p:sp>
      <p:pic>
        <p:nvPicPr>
          <p:cNvPr id="9" name="Picture 8">
            <a:extLst>
              <a:ext uri="{FF2B5EF4-FFF2-40B4-BE49-F238E27FC236}">
                <a16:creationId xmlns:a16="http://schemas.microsoft.com/office/drawing/2014/main" id="{74851EFC-B128-4CB8-9394-5DA2910BA148}"/>
              </a:ext>
            </a:extLst>
          </p:cNvPr>
          <p:cNvPicPr>
            <a:picLocks noChangeAspect="1"/>
          </p:cNvPicPr>
          <p:nvPr/>
        </p:nvPicPr>
        <p:blipFill>
          <a:blip r:embed="rId2"/>
          <a:srcRect/>
          <a:stretch/>
        </p:blipFill>
        <p:spPr>
          <a:xfrm>
            <a:off x="4301225" y="1665282"/>
            <a:ext cx="4478601" cy="2565631"/>
          </a:xfrm>
          <a:prstGeom prst="rect">
            <a:avLst/>
          </a:prstGeom>
        </p:spPr>
      </p:pic>
      <p:sp>
        <p:nvSpPr>
          <p:cNvPr id="10" name="TextBox 9">
            <a:extLst>
              <a:ext uri="{FF2B5EF4-FFF2-40B4-BE49-F238E27FC236}">
                <a16:creationId xmlns:a16="http://schemas.microsoft.com/office/drawing/2014/main" id="{AEA6CC8E-4845-4AFA-BA31-E52F8341279B}"/>
              </a:ext>
            </a:extLst>
          </p:cNvPr>
          <p:cNvSpPr txBox="1"/>
          <p:nvPr/>
        </p:nvSpPr>
        <p:spPr>
          <a:xfrm>
            <a:off x="5667829" y="1204134"/>
            <a:ext cx="2278742" cy="319866"/>
          </a:xfrm>
          <a:prstGeom prst="rect">
            <a:avLst/>
          </a:prstGeom>
          <a:noFill/>
        </p:spPr>
        <p:txBody>
          <a:bodyPr wrap="square" rtlCol="0">
            <a:spAutoFit/>
          </a:bodyPr>
          <a:lstStyle/>
          <a:p>
            <a:r>
              <a:rPr lang="en-US" dirty="0">
                <a:solidFill>
                  <a:schemeClr val="bg1"/>
                </a:solidFill>
              </a:rPr>
              <a:t>Visualized Accuracies</a:t>
            </a:r>
            <a:endParaRPr lang="en-AU" dirty="0">
              <a:solidFill>
                <a:schemeClr val="bg1"/>
              </a:solidFill>
            </a:endParaRPr>
          </a:p>
        </p:txBody>
      </p:sp>
    </p:spTree>
    <p:extLst>
      <p:ext uri="{BB962C8B-B14F-4D97-AF65-F5344CB8AC3E}">
        <p14:creationId xmlns:p14="http://schemas.microsoft.com/office/powerpoint/2010/main" val="164898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19B3-E234-49FD-9DD2-26D313587C51}"/>
              </a:ext>
            </a:extLst>
          </p:cNvPr>
          <p:cNvSpPr>
            <a:spLocks noGrp="1"/>
          </p:cNvSpPr>
          <p:nvPr>
            <p:ph type="title"/>
          </p:nvPr>
        </p:nvSpPr>
        <p:spPr/>
        <p:txBody>
          <a:bodyPr/>
          <a:lstStyle/>
          <a:p>
            <a:pPr algn="ctr"/>
            <a:r>
              <a:rPr lang="en-US" dirty="0"/>
              <a:t>Multiclass Classification Modelling</a:t>
            </a:r>
            <a:endParaRPr lang="en-AU" dirty="0"/>
          </a:p>
        </p:txBody>
      </p:sp>
      <p:sp>
        <p:nvSpPr>
          <p:cNvPr id="3" name="Text Placeholder 2">
            <a:extLst>
              <a:ext uri="{FF2B5EF4-FFF2-40B4-BE49-F238E27FC236}">
                <a16:creationId xmlns:a16="http://schemas.microsoft.com/office/drawing/2014/main" id="{DCA77900-3908-4B9E-AA4D-8A54A5F931A4}"/>
              </a:ext>
            </a:extLst>
          </p:cNvPr>
          <p:cNvSpPr>
            <a:spLocks noGrp="1"/>
          </p:cNvSpPr>
          <p:nvPr>
            <p:ph type="body" idx="1"/>
          </p:nvPr>
        </p:nvSpPr>
        <p:spPr/>
        <p:txBody>
          <a:bodyPr/>
          <a:lstStyle/>
          <a:p>
            <a:r>
              <a:rPr lang="en-US" dirty="0"/>
              <a:t>Target Variable – In which District was the crime committed? -&gt; 23 labels</a:t>
            </a:r>
          </a:p>
          <a:p>
            <a:endParaRPr lang="en-US" dirty="0"/>
          </a:p>
          <a:p>
            <a:r>
              <a:rPr lang="en-US" dirty="0"/>
              <a:t>Models – Logistic Regression, Random Forest, Naïve </a:t>
            </a:r>
            <a:r>
              <a:rPr lang="en-US" dirty="0" err="1"/>
              <a:t>Baye’s</a:t>
            </a:r>
            <a:r>
              <a:rPr lang="en-US" dirty="0"/>
              <a:t>, Neural Network.</a:t>
            </a:r>
          </a:p>
          <a:p>
            <a:endParaRPr lang="en-US" dirty="0"/>
          </a:p>
          <a:p>
            <a:r>
              <a:rPr lang="en-US" i="1" dirty="0"/>
              <a:t>Data Pre-processing: </a:t>
            </a:r>
            <a:r>
              <a:rPr lang="en-US" dirty="0"/>
              <a:t>The column ‘Date’ has been split into four individual columns; Year, Month, Week and Day for better analysis. These features were further converted into nominal codes.</a:t>
            </a:r>
          </a:p>
          <a:p>
            <a:endParaRPr lang="en-US" dirty="0"/>
          </a:p>
          <a:p>
            <a:r>
              <a:rPr lang="en-US" dirty="0"/>
              <a:t> Fitting various combinations of the models by tuning the parameters yielded the following results:</a:t>
            </a:r>
          </a:p>
          <a:p>
            <a:pPr marL="146050" indent="0">
              <a:buNone/>
            </a:pPr>
            <a:endParaRPr lang="en-US" dirty="0"/>
          </a:p>
          <a:p>
            <a:pPr marL="146050" indent="0">
              <a:buNone/>
            </a:pPr>
            <a:endParaRPr lang="en-US" dirty="0"/>
          </a:p>
          <a:p>
            <a:pPr marL="146050" indent="0">
              <a:buNone/>
            </a:pPr>
            <a:r>
              <a:rPr lang="en-US" dirty="0"/>
              <a:t> </a:t>
            </a:r>
            <a:endParaRPr lang="en-AU" dirty="0"/>
          </a:p>
        </p:txBody>
      </p:sp>
    </p:spTree>
    <p:extLst>
      <p:ext uri="{BB962C8B-B14F-4D97-AF65-F5344CB8AC3E}">
        <p14:creationId xmlns:p14="http://schemas.microsoft.com/office/powerpoint/2010/main" val="70742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B826-4141-4174-8CAF-A3B4D8DBCE77}"/>
              </a:ext>
            </a:extLst>
          </p:cNvPr>
          <p:cNvSpPr>
            <a:spLocks noGrp="1"/>
          </p:cNvSpPr>
          <p:nvPr>
            <p:ph type="title"/>
          </p:nvPr>
        </p:nvSpPr>
        <p:spPr/>
        <p:txBody>
          <a:bodyPr/>
          <a:lstStyle/>
          <a:p>
            <a:pPr algn="ctr"/>
            <a:r>
              <a:rPr lang="en-US" dirty="0"/>
              <a:t>Results</a:t>
            </a:r>
            <a:endParaRPr lang="en-AU" dirty="0"/>
          </a:p>
        </p:txBody>
      </p:sp>
      <p:sp>
        <p:nvSpPr>
          <p:cNvPr id="8" name="TextBox 7">
            <a:extLst>
              <a:ext uri="{FF2B5EF4-FFF2-40B4-BE49-F238E27FC236}">
                <a16:creationId xmlns:a16="http://schemas.microsoft.com/office/drawing/2014/main" id="{B017B01F-8DB5-4B06-BFFF-B2B76C8B2D47}"/>
              </a:ext>
            </a:extLst>
          </p:cNvPr>
          <p:cNvSpPr txBox="1"/>
          <p:nvPr/>
        </p:nvSpPr>
        <p:spPr>
          <a:xfrm>
            <a:off x="1297500" y="1920169"/>
            <a:ext cx="164011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ACCURACIES</a:t>
            </a: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74851EFC-B128-4CB8-9394-5DA2910BA148}"/>
              </a:ext>
            </a:extLst>
          </p:cNvPr>
          <p:cNvPicPr>
            <a:picLocks noChangeAspect="1"/>
          </p:cNvPicPr>
          <p:nvPr/>
        </p:nvPicPr>
        <p:blipFill>
          <a:blip r:embed="rId2"/>
          <a:srcRect/>
          <a:stretch/>
        </p:blipFill>
        <p:spPr>
          <a:xfrm>
            <a:off x="4301225" y="1712826"/>
            <a:ext cx="4478601" cy="2470543"/>
          </a:xfrm>
          <a:prstGeom prst="rect">
            <a:avLst/>
          </a:prstGeom>
        </p:spPr>
      </p:pic>
      <p:pic>
        <p:nvPicPr>
          <p:cNvPr id="3" name="Picture 2">
            <a:extLst>
              <a:ext uri="{FF2B5EF4-FFF2-40B4-BE49-F238E27FC236}">
                <a16:creationId xmlns:a16="http://schemas.microsoft.com/office/drawing/2014/main" id="{6F362624-5B47-4822-91B4-2CF675100CDC}"/>
              </a:ext>
            </a:extLst>
          </p:cNvPr>
          <p:cNvPicPr>
            <a:picLocks noChangeAspect="1"/>
          </p:cNvPicPr>
          <p:nvPr/>
        </p:nvPicPr>
        <p:blipFill>
          <a:blip r:embed="rId3"/>
          <a:stretch>
            <a:fillRect/>
          </a:stretch>
        </p:blipFill>
        <p:spPr>
          <a:xfrm>
            <a:off x="118850" y="2394302"/>
            <a:ext cx="3840813" cy="1023812"/>
          </a:xfrm>
          <a:prstGeom prst="rect">
            <a:avLst/>
          </a:prstGeom>
        </p:spPr>
      </p:pic>
      <p:sp>
        <p:nvSpPr>
          <p:cNvPr id="4" name="TextBox 3">
            <a:extLst>
              <a:ext uri="{FF2B5EF4-FFF2-40B4-BE49-F238E27FC236}">
                <a16:creationId xmlns:a16="http://schemas.microsoft.com/office/drawing/2014/main" id="{CBDB7F6A-6885-43B2-9C6D-63D7D8E947BA}"/>
              </a:ext>
            </a:extLst>
          </p:cNvPr>
          <p:cNvSpPr txBox="1"/>
          <p:nvPr/>
        </p:nvSpPr>
        <p:spPr>
          <a:xfrm>
            <a:off x="5667829" y="1204134"/>
            <a:ext cx="2278742" cy="319866"/>
          </a:xfrm>
          <a:prstGeom prst="rect">
            <a:avLst/>
          </a:prstGeom>
          <a:noFill/>
        </p:spPr>
        <p:txBody>
          <a:bodyPr wrap="square" rtlCol="0">
            <a:spAutoFit/>
          </a:bodyPr>
          <a:lstStyle/>
          <a:p>
            <a:r>
              <a:rPr lang="en-US" dirty="0">
                <a:solidFill>
                  <a:schemeClr val="bg1"/>
                </a:solidFill>
              </a:rPr>
              <a:t>Visualized Accuracies</a:t>
            </a:r>
            <a:endParaRPr lang="en-AU" dirty="0">
              <a:solidFill>
                <a:schemeClr val="bg1"/>
              </a:solidFill>
            </a:endParaRPr>
          </a:p>
        </p:txBody>
      </p:sp>
    </p:spTree>
    <p:extLst>
      <p:ext uri="{BB962C8B-B14F-4D97-AF65-F5344CB8AC3E}">
        <p14:creationId xmlns:p14="http://schemas.microsoft.com/office/powerpoint/2010/main" val="4601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63464"/>
            <a:ext cx="7458783" cy="611334"/>
          </a:xfrm>
        </p:spPr>
        <p:txBody>
          <a:bodyPr/>
          <a:lstStyle/>
          <a:p>
            <a:pPr algn="ctr"/>
            <a:r>
              <a:rPr lang="en-US" dirty="0"/>
              <a:t>Time series Analysis</a:t>
            </a:r>
            <a:endParaRPr lang="en-AU" dirty="0"/>
          </a:p>
        </p:txBody>
      </p:sp>
      <p:sp>
        <p:nvSpPr>
          <p:cNvPr id="8" name="Text Placeholder 2">
            <a:extLst>
              <a:ext uri="{FF2B5EF4-FFF2-40B4-BE49-F238E27FC236}">
                <a16:creationId xmlns:a16="http://schemas.microsoft.com/office/drawing/2014/main" id="{CB8DE7DE-5CA3-4F42-9D27-E544F4DD69E6}"/>
              </a:ext>
            </a:extLst>
          </p:cNvPr>
          <p:cNvSpPr>
            <a:spLocks noGrp="1"/>
          </p:cNvSpPr>
          <p:nvPr>
            <p:ph type="body" idx="1"/>
          </p:nvPr>
        </p:nvSpPr>
        <p:spPr>
          <a:xfrm>
            <a:off x="249382" y="325535"/>
            <a:ext cx="8743478" cy="4789392"/>
          </a:xfrm>
        </p:spPr>
        <p:txBody>
          <a:bodyPr/>
          <a:lstStyle/>
          <a:p>
            <a:pPr algn="just">
              <a:lnSpc>
                <a:spcPct val="100000"/>
              </a:lnSpc>
            </a:pPr>
            <a:r>
              <a:rPr lang="en-US" sz="1400" dirty="0">
                <a:latin typeface="Montserrat" panose="020B0604020202020204" charset="0"/>
              </a:rPr>
              <a:t>Target variable = Predicting total number of crimes in a day.</a:t>
            </a:r>
          </a:p>
          <a:p>
            <a:pPr algn="just">
              <a:lnSpc>
                <a:spcPct val="100000"/>
              </a:lnSpc>
            </a:pPr>
            <a:r>
              <a:rPr lang="en-US" sz="1400" dirty="0">
                <a:latin typeface="Montserrat" panose="020B0604020202020204" charset="0"/>
              </a:rPr>
              <a:t>Models = ARIMA and SARIMA(On the next slide)</a:t>
            </a:r>
          </a:p>
          <a:p>
            <a:pPr algn="just">
              <a:lnSpc>
                <a:spcPct val="100000"/>
              </a:lnSpc>
            </a:pPr>
            <a:r>
              <a:rPr lang="en-AU" sz="1400" dirty="0">
                <a:latin typeface="Montserrat" panose="020B0604020202020204" charset="0"/>
              </a:rPr>
              <a:t>Data Pre-processing</a:t>
            </a:r>
          </a:p>
          <a:p>
            <a:pPr lvl="1" algn="just">
              <a:lnSpc>
                <a:spcPct val="100000"/>
              </a:lnSpc>
            </a:pPr>
            <a:r>
              <a:rPr lang="en-AU" sz="1200" dirty="0">
                <a:latin typeface="Montserrat" panose="020B0604020202020204" charset="0"/>
              </a:rPr>
              <a:t>To create training data for the model, We grouped the </a:t>
            </a:r>
            <a:r>
              <a:rPr lang="en-AU" sz="1200" dirty="0" err="1">
                <a:latin typeface="Montserrat" panose="020B0604020202020204" charset="0"/>
              </a:rPr>
              <a:t>dataframe</a:t>
            </a:r>
            <a:r>
              <a:rPr lang="en-AU" sz="1200" dirty="0">
                <a:latin typeface="Montserrat" panose="020B0604020202020204" charset="0"/>
              </a:rPr>
              <a:t> by day and calculated total number of crimes.</a:t>
            </a:r>
          </a:p>
          <a:p>
            <a:pPr lvl="1" algn="just">
              <a:lnSpc>
                <a:spcPct val="100000"/>
              </a:lnSpc>
            </a:pPr>
            <a:r>
              <a:rPr lang="en-AU" sz="1200" dirty="0">
                <a:latin typeface="Montserrat" panose="020B0604020202020204" charset="0"/>
              </a:rPr>
              <a:t>We have also converted various crime type to the columns. For example “ASSAULT” will be a new column in the training data containing total number of crimes(“ASSAULT”) happened on a day.</a:t>
            </a:r>
          </a:p>
          <a:p>
            <a:pPr lvl="1" algn="just">
              <a:lnSpc>
                <a:spcPct val="100000"/>
              </a:lnSpc>
            </a:pPr>
            <a:r>
              <a:rPr lang="en-AU" sz="1200" dirty="0">
                <a:latin typeface="Montserrat" panose="020B0604020202020204" charset="0"/>
              </a:rPr>
              <a:t>To avoid poor performance of the model due to some rarely occurring crimes, We have removed the following crime types from the data. Deleted columns are 'INTERFERENCE WITH PUBLIC OFFICER', 'LIQUOR LAW VIOLATION', 'PROSTITUTION', 'CRIM SEXUAL ASSAULT’, 'INTIMIDATION','SEX OFFENSE', 'CONCEALED CARRY LICENSE VIOLATION', 'HOMICIDE', 'KIDNAPPING', 'ARSON’, 'GAMBLING', 'OFFENSE INVOLVING CHILDREN', 'STALKING', 'OBSCENITY', 'HUMAN TRAFFICKING', 'PUBLIC INDECENCY’, 'OTHER NARCOTIC VIOLATION', 'NON-CRIMINAL', 'NON - CRIMINAL', 'NON-CRIMINAL (SUBJECT SPECIFIED)’.</a:t>
            </a:r>
          </a:p>
          <a:p>
            <a:pPr lvl="1" algn="just">
              <a:lnSpc>
                <a:spcPct val="100000"/>
              </a:lnSpc>
            </a:pPr>
            <a:r>
              <a:rPr lang="en-AU" sz="1200" dirty="0">
                <a:latin typeface="Montserrat" panose="020B0604020202020204" charset="0"/>
              </a:rPr>
              <a:t>Data looks like this.</a:t>
            </a:r>
          </a:p>
          <a:p>
            <a:pPr lvl="1" algn="just">
              <a:lnSpc>
                <a:spcPct val="150000"/>
              </a:lnSpc>
            </a:pPr>
            <a:endParaRPr lang="en-AU" sz="1200" dirty="0">
              <a:latin typeface="Montserrat" panose="020B0604020202020204" charset="0"/>
            </a:endParaRPr>
          </a:p>
        </p:txBody>
      </p:sp>
      <p:pic>
        <p:nvPicPr>
          <p:cNvPr id="3" name="Picture 2">
            <a:extLst>
              <a:ext uri="{FF2B5EF4-FFF2-40B4-BE49-F238E27FC236}">
                <a16:creationId xmlns:a16="http://schemas.microsoft.com/office/drawing/2014/main" id="{968EE533-CCC1-4CB9-8CAD-809C98D4DD32}"/>
              </a:ext>
            </a:extLst>
          </p:cNvPr>
          <p:cNvPicPr>
            <a:picLocks noChangeAspect="1"/>
          </p:cNvPicPr>
          <p:nvPr/>
        </p:nvPicPr>
        <p:blipFill>
          <a:blip r:embed="rId3"/>
          <a:stretch>
            <a:fillRect/>
          </a:stretch>
        </p:blipFill>
        <p:spPr>
          <a:xfrm>
            <a:off x="1436247" y="4124029"/>
            <a:ext cx="6865144" cy="990898"/>
          </a:xfrm>
          <a:prstGeom prst="rect">
            <a:avLst/>
          </a:prstGeom>
        </p:spPr>
      </p:pic>
    </p:spTree>
    <p:extLst>
      <p:ext uri="{BB962C8B-B14F-4D97-AF65-F5344CB8AC3E}">
        <p14:creationId xmlns:p14="http://schemas.microsoft.com/office/powerpoint/2010/main" val="1343440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2682744" y="209316"/>
            <a:ext cx="2789369" cy="5980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Project Vision</a:t>
            </a:r>
            <a:endParaRPr dirty="0"/>
          </a:p>
        </p:txBody>
      </p:sp>
      <p:sp>
        <p:nvSpPr>
          <p:cNvPr id="149" name="Google Shape;149;p15"/>
          <p:cNvSpPr txBox="1">
            <a:spLocks noGrp="1"/>
          </p:cNvSpPr>
          <p:nvPr>
            <p:ph type="body" idx="1"/>
          </p:nvPr>
        </p:nvSpPr>
        <p:spPr>
          <a:xfrm>
            <a:off x="358871" y="950119"/>
            <a:ext cx="5036845" cy="3664744"/>
          </a:xfrm>
          <a:prstGeom prst="rect">
            <a:avLst/>
          </a:prstGeom>
        </p:spPr>
        <p:txBody>
          <a:bodyPr spcFirstLastPara="1" wrap="square" lIns="91425" tIns="91425" rIns="91425" bIns="91425" anchor="t" anchorCtr="0">
            <a:noAutofit/>
          </a:bodyPr>
          <a:lstStyle/>
          <a:p>
            <a:pPr lvl="0" algn="just">
              <a:lnSpc>
                <a:spcPct val="150000"/>
              </a:lnSpc>
              <a:buFont typeface="Wingdings" panose="05000000000000000000" pitchFamily="2" charset="2"/>
              <a:buChar char="v"/>
            </a:pPr>
            <a:r>
              <a:rPr lang="en-US" sz="1400" dirty="0"/>
              <a:t>Analyzing Chicago Crime Data  by implementing CRISP-DM Approach:</a:t>
            </a:r>
          </a:p>
          <a:p>
            <a:pPr marL="146050" lvl="0" indent="0" algn="just">
              <a:lnSpc>
                <a:spcPct val="150000"/>
              </a:lnSpc>
              <a:buNone/>
            </a:pPr>
            <a:endParaRPr lang="en-US" sz="1400" dirty="0"/>
          </a:p>
          <a:p>
            <a:pPr lvl="0" algn="just">
              <a:lnSpc>
                <a:spcPct val="150000"/>
              </a:lnSpc>
              <a:buFont typeface="Wingdings" panose="05000000000000000000" pitchFamily="2" charset="2"/>
              <a:buChar char="v"/>
            </a:pPr>
            <a:r>
              <a:rPr lang="en-US" sz="1400" dirty="0"/>
              <a:t> </a:t>
            </a:r>
            <a:r>
              <a:rPr lang="en-US" dirty="0"/>
              <a:t>CRISP-DM stands for Cross-industry Process for Data Mining. </a:t>
            </a:r>
          </a:p>
          <a:p>
            <a:pPr lvl="0" algn="just">
              <a:lnSpc>
                <a:spcPct val="150000"/>
              </a:lnSpc>
              <a:buFont typeface="Wingdings" panose="05000000000000000000" pitchFamily="2" charset="2"/>
              <a:buChar char="v"/>
            </a:pPr>
            <a:endParaRPr lang="en-US" dirty="0"/>
          </a:p>
          <a:p>
            <a:pPr lvl="0" algn="just">
              <a:lnSpc>
                <a:spcPct val="150000"/>
              </a:lnSpc>
              <a:buFont typeface="Wingdings" panose="05000000000000000000" pitchFamily="2" charset="2"/>
              <a:buChar char="v"/>
            </a:pPr>
            <a:r>
              <a:rPr lang="en-US" dirty="0"/>
              <a:t>This methodology provides a structured approach </a:t>
            </a:r>
          </a:p>
          <a:p>
            <a:pPr marL="146050" lvl="0" indent="0" algn="just">
              <a:lnSpc>
                <a:spcPct val="150000"/>
              </a:lnSpc>
              <a:buNone/>
            </a:pPr>
            <a:r>
              <a:rPr lang="en-US" dirty="0"/>
              <a:t>          to plan a data mining project. </a:t>
            </a:r>
          </a:p>
          <a:p>
            <a:pPr marL="146050" lvl="0" indent="0" algn="just">
              <a:lnSpc>
                <a:spcPct val="150000"/>
              </a:lnSpc>
              <a:buNone/>
            </a:pPr>
            <a:r>
              <a:rPr lang="en-US" dirty="0"/>
              <a:t>	</a:t>
            </a:r>
            <a:endParaRPr lang="en-US" sz="1400" dirty="0"/>
          </a:p>
          <a:p>
            <a:pPr lvl="0" algn="just">
              <a:lnSpc>
                <a:spcPct val="150000"/>
              </a:lnSpc>
              <a:buFont typeface="Wingdings" panose="05000000000000000000" pitchFamily="2" charset="2"/>
              <a:buChar char="v"/>
            </a:pPr>
            <a:r>
              <a:rPr lang="en-US" dirty="0"/>
              <a:t>It is a robust and well-proven methodology.</a:t>
            </a:r>
            <a:endParaRPr lang="en-US" sz="1400" dirty="0"/>
          </a:p>
          <a:p>
            <a:pPr marL="146050" lvl="0" indent="0" algn="just" rtl="0">
              <a:lnSpc>
                <a:spcPct val="150000"/>
              </a:lnSpc>
              <a:spcBef>
                <a:spcPts val="1000"/>
              </a:spcBef>
              <a:spcAft>
                <a:spcPts val="0"/>
              </a:spcAft>
              <a:buSzPts val="1300"/>
              <a:buNone/>
            </a:pPr>
            <a:endParaRPr lang="en-US" sz="1400" dirty="0"/>
          </a:p>
        </p:txBody>
      </p:sp>
      <p:pic>
        <p:nvPicPr>
          <p:cNvPr id="5" name="Picture 4" descr="A close up of text on a white background&#10;&#10;Description automatically generated">
            <a:extLst>
              <a:ext uri="{FF2B5EF4-FFF2-40B4-BE49-F238E27FC236}">
                <a16:creationId xmlns:a16="http://schemas.microsoft.com/office/drawing/2014/main" id="{D4316FA3-9F18-43D3-A2E0-C5D666436D0F}"/>
              </a:ext>
            </a:extLst>
          </p:cNvPr>
          <p:cNvPicPr>
            <a:picLocks noChangeAspect="1"/>
          </p:cNvPicPr>
          <p:nvPr/>
        </p:nvPicPr>
        <p:blipFill>
          <a:blip r:embed="rId3"/>
          <a:stretch>
            <a:fillRect/>
          </a:stretch>
        </p:blipFill>
        <p:spPr>
          <a:xfrm>
            <a:off x="5473786" y="1042988"/>
            <a:ext cx="3454017" cy="3571875"/>
          </a:xfrm>
          <a:prstGeom prst="rect">
            <a:avLst/>
          </a:prstGeom>
        </p:spPr>
      </p:pic>
    </p:spTree>
    <p:extLst>
      <p:ext uri="{BB962C8B-B14F-4D97-AF65-F5344CB8AC3E}">
        <p14:creationId xmlns:p14="http://schemas.microsoft.com/office/powerpoint/2010/main" val="35744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63464"/>
            <a:ext cx="7458783" cy="611334"/>
          </a:xfrm>
        </p:spPr>
        <p:txBody>
          <a:bodyPr/>
          <a:lstStyle/>
          <a:p>
            <a:pPr algn="ctr"/>
            <a:r>
              <a:rPr lang="en-US" dirty="0"/>
              <a:t>ARIMA and SARIMA</a:t>
            </a:r>
            <a:endParaRPr lang="en-AU" dirty="0"/>
          </a:p>
        </p:txBody>
      </p:sp>
      <p:sp>
        <p:nvSpPr>
          <p:cNvPr id="8" name="Text Placeholder 2">
            <a:extLst>
              <a:ext uri="{FF2B5EF4-FFF2-40B4-BE49-F238E27FC236}">
                <a16:creationId xmlns:a16="http://schemas.microsoft.com/office/drawing/2014/main" id="{CB8DE7DE-5CA3-4F42-9D27-E544F4DD69E6}"/>
              </a:ext>
            </a:extLst>
          </p:cNvPr>
          <p:cNvSpPr>
            <a:spLocks noGrp="1"/>
          </p:cNvSpPr>
          <p:nvPr>
            <p:ph type="body" idx="1"/>
          </p:nvPr>
        </p:nvSpPr>
        <p:spPr>
          <a:xfrm>
            <a:off x="249382" y="475557"/>
            <a:ext cx="8743478" cy="4789392"/>
          </a:xfrm>
        </p:spPr>
        <p:txBody>
          <a:bodyPr/>
          <a:lstStyle/>
          <a:p>
            <a:pPr algn="just">
              <a:lnSpc>
                <a:spcPct val="150000"/>
              </a:lnSpc>
            </a:pPr>
            <a:r>
              <a:rPr lang="en-US" sz="1200" dirty="0">
                <a:latin typeface="Montserrat" panose="020B0604020202020204" charset="0"/>
              </a:rPr>
              <a:t>ARIMA = </a:t>
            </a:r>
            <a:r>
              <a:rPr lang="en-AU" sz="1200" dirty="0">
                <a:latin typeface="Montserrat" panose="020B0604020202020204" charset="0"/>
              </a:rPr>
              <a:t>AUTOREGRESSIVE INTEGRATED MOVING AVERAGE</a:t>
            </a:r>
          </a:p>
          <a:p>
            <a:pPr algn="just">
              <a:lnSpc>
                <a:spcPct val="150000"/>
              </a:lnSpc>
            </a:pPr>
            <a:r>
              <a:rPr lang="en-AU" sz="1200" dirty="0">
                <a:latin typeface="Montserrat" panose="020B0604020202020204" charset="0"/>
              </a:rPr>
              <a:t>SARIMA = SEASONAL AUTOREGRESSIVE INTEGRATED MOVING AVERAGE</a:t>
            </a:r>
          </a:p>
          <a:p>
            <a:pPr lvl="1" algn="just">
              <a:lnSpc>
                <a:spcPct val="150000"/>
              </a:lnSpc>
              <a:buFont typeface="Courier New" panose="02070309020205020404" pitchFamily="49" charset="0"/>
              <a:buChar char="o"/>
            </a:pPr>
            <a:r>
              <a:rPr lang="en-US" sz="1200" dirty="0">
                <a:latin typeface="Montserrat" panose="020B0604020202020204" charset="0"/>
              </a:rPr>
              <a:t>The AR part of ARIMA indicates that the evolving variable of interest is regressed on its own lagged (i.e., prior) values. The MA part indicates that the regression error is actually a linear combination of error terms whose values occurred contemporaneously and at various times in the past. The I (for "integrated") indicates that the data values have been replaced with the difference between their values and the previous values. ARIMA(p, d, q) </a:t>
            </a:r>
            <a:r>
              <a:rPr lang="en-US" sz="1200" dirty="0">
                <a:latin typeface="Montserrat" panose="020B0604020202020204" charset="0"/>
                <a:sym typeface="Wingdings" panose="05000000000000000000" pitchFamily="2" charset="2"/>
              </a:rPr>
              <a:t> p AR terms, q MA terms and </a:t>
            </a:r>
            <a:r>
              <a:rPr lang="en-US" sz="1200" dirty="0" err="1">
                <a:latin typeface="Montserrat" panose="020B0604020202020204" charset="0"/>
                <a:sym typeface="Wingdings" panose="05000000000000000000" pitchFamily="2" charset="2"/>
              </a:rPr>
              <a:t>dth</a:t>
            </a:r>
            <a:r>
              <a:rPr lang="en-US" sz="1200" dirty="0">
                <a:latin typeface="Montserrat" panose="020B0604020202020204" charset="0"/>
                <a:sym typeface="Wingdings" panose="05000000000000000000" pitchFamily="2" charset="2"/>
              </a:rPr>
              <a:t> order difference.</a:t>
            </a:r>
          </a:p>
          <a:p>
            <a:pPr lvl="1" algn="just">
              <a:lnSpc>
                <a:spcPct val="150000"/>
              </a:lnSpc>
              <a:buFont typeface="Courier New" panose="02070309020205020404" pitchFamily="49" charset="0"/>
              <a:buChar char="o"/>
            </a:pPr>
            <a:r>
              <a:rPr lang="en-US" sz="1200" dirty="0">
                <a:latin typeface="Montserrat" panose="020B0604020202020204" charset="0"/>
              </a:rPr>
              <a:t>Although ARIMA can handle data with a trend, it does not support time series with a seasonal component.</a:t>
            </a:r>
          </a:p>
          <a:p>
            <a:pPr lvl="1" algn="just">
              <a:lnSpc>
                <a:spcPct val="150000"/>
              </a:lnSpc>
              <a:buFont typeface="Courier New" panose="02070309020205020404" pitchFamily="49" charset="0"/>
              <a:buChar char="o"/>
            </a:pPr>
            <a:r>
              <a:rPr lang="en-US" sz="1200" dirty="0">
                <a:latin typeface="Montserrat" panose="020B0604020202020204" charset="0"/>
              </a:rPr>
              <a:t>An extension to ARIMA that supports the direct modeling of the seasonal component of the series is called SARIMA. ARIMA(p, d, q)(P, D, Q) where P Seasonal AR terms, Q Seasonal MA terms and </a:t>
            </a:r>
            <a:r>
              <a:rPr lang="en-US" sz="1200" dirty="0" err="1">
                <a:latin typeface="Montserrat" panose="020B0604020202020204" charset="0"/>
              </a:rPr>
              <a:t>Dth</a:t>
            </a:r>
            <a:r>
              <a:rPr lang="en-US" sz="1200" dirty="0">
                <a:latin typeface="Montserrat" panose="020B0604020202020204" charset="0"/>
              </a:rPr>
              <a:t> order Seasonal difference. </a:t>
            </a:r>
          </a:p>
          <a:p>
            <a:pPr lvl="1" algn="just">
              <a:lnSpc>
                <a:spcPct val="150000"/>
              </a:lnSpc>
              <a:buFont typeface="Courier New" panose="02070309020205020404" pitchFamily="49" charset="0"/>
              <a:buChar char="o"/>
            </a:pPr>
            <a:endParaRPr lang="en-AU" sz="1200" dirty="0">
              <a:latin typeface="Montserrat" panose="020B0604020202020204" charset="0"/>
            </a:endParaRPr>
          </a:p>
        </p:txBody>
      </p:sp>
    </p:spTree>
    <p:extLst>
      <p:ext uri="{BB962C8B-B14F-4D97-AF65-F5344CB8AC3E}">
        <p14:creationId xmlns:p14="http://schemas.microsoft.com/office/powerpoint/2010/main" val="4262965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63464"/>
            <a:ext cx="7458783" cy="611334"/>
          </a:xfrm>
        </p:spPr>
        <p:txBody>
          <a:bodyPr/>
          <a:lstStyle/>
          <a:p>
            <a:pPr algn="ctr"/>
            <a:r>
              <a:rPr lang="en-US" dirty="0"/>
              <a:t>How models were chosen?</a:t>
            </a:r>
            <a:endParaRPr lang="en-AU" dirty="0"/>
          </a:p>
        </p:txBody>
      </p:sp>
      <p:sp>
        <p:nvSpPr>
          <p:cNvPr id="8" name="Text Placeholder 2">
            <a:extLst>
              <a:ext uri="{FF2B5EF4-FFF2-40B4-BE49-F238E27FC236}">
                <a16:creationId xmlns:a16="http://schemas.microsoft.com/office/drawing/2014/main" id="{CB8DE7DE-5CA3-4F42-9D27-E544F4DD69E6}"/>
              </a:ext>
            </a:extLst>
          </p:cNvPr>
          <p:cNvSpPr>
            <a:spLocks noGrp="1"/>
          </p:cNvSpPr>
          <p:nvPr>
            <p:ph type="body" idx="1"/>
          </p:nvPr>
        </p:nvSpPr>
        <p:spPr>
          <a:xfrm>
            <a:off x="2640056" y="3623685"/>
            <a:ext cx="4221074" cy="2074234"/>
          </a:xfrm>
        </p:spPr>
        <p:txBody>
          <a:bodyPr/>
          <a:lstStyle/>
          <a:p>
            <a:pPr marL="330200" indent="-171450">
              <a:lnSpc>
                <a:spcPct val="150000"/>
              </a:lnSpc>
            </a:pPr>
            <a:r>
              <a:rPr lang="en-US" sz="1200" dirty="0">
                <a:latin typeface="Montserrat" panose="020B0604020202020204" charset="0"/>
              </a:rPr>
              <a:t>Data is fluctuating around a constant mean and almost all variation is within a constant band. Data comes from a stationary process.</a:t>
            </a:r>
          </a:p>
          <a:p>
            <a:pPr marL="330200" indent="-171450">
              <a:lnSpc>
                <a:spcPct val="150000"/>
              </a:lnSpc>
            </a:pPr>
            <a:endParaRPr lang="en-US" sz="1200" dirty="0">
              <a:latin typeface="Montserrat" panose="020B0604020202020204" charset="0"/>
            </a:endParaRPr>
          </a:p>
          <a:p>
            <a:pPr marL="158750" indent="0">
              <a:lnSpc>
                <a:spcPct val="150000"/>
              </a:lnSpc>
              <a:buNone/>
            </a:pPr>
            <a:endParaRPr lang="en-US" sz="1200" dirty="0">
              <a:latin typeface="Montserrat" panose="020B0604020202020204" charset="0"/>
            </a:endParaRPr>
          </a:p>
          <a:p>
            <a:pPr marL="158750" indent="0">
              <a:lnSpc>
                <a:spcPct val="150000"/>
              </a:lnSpc>
              <a:buNone/>
            </a:pPr>
            <a:endParaRPr lang="en-AU" sz="1200" dirty="0">
              <a:latin typeface="Montserrat" panose="020B0604020202020204" charset="0"/>
            </a:endParaRPr>
          </a:p>
        </p:txBody>
      </p:sp>
      <p:pic>
        <p:nvPicPr>
          <p:cNvPr id="1026" name="Picture 2">
            <a:extLst>
              <a:ext uri="{FF2B5EF4-FFF2-40B4-BE49-F238E27FC236}">
                <a16:creationId xmlns:a16="http://schemas.microsoft.com/office/drawing/2014/main" id="{87BEB766-E39F-4DD6-BB8B-B26B80880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918" y="482698"/>
            <a:ext cx="5843587" cy="292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9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127760"/>
            <a:ext cx="7458783" cy="611334"/>
          </a:xfrm>
        </p:spPr>
        <p:txBody>
          <a:bodyPr/>
          <a:lstStyle/>
          <a:p>
            <a:pPr algn="ctr"/>
            <a:r>
              <a:rPr lang="en-US" dirty="0"/>
              <a:t>How models were chosen?</a:t>
            </a:r>
            <a:endParaRPr lang="en-AU" dirty="0"/>
          </a:p>
        </p:txBody>
      </p:sp>
      <p:pic>
        <p:nvPicPr>
          <p:cNvPr id="1028" name="Picture 4">
            <a:extLst>
              <a:ext uri="{FF2B5EF4-FFF2-40B4-BE49-F238E27FC236}">
                <a16:creationId xmlns:a16="http://schemas.microsoft.com/office/drawing/2014/main" id="{BA025B3B-6814-42C1-9FF6-6F1AECFF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9" y="415000"/>
            <a:ext cx="4573646" cy="2349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4A379ACE-8E4C-425A-B52A-8F7B737AA58D}"/>
              </a:ext>
            </a:extLst>
          </p:cNvPr>
          <p:cNvSpPr txBox="1">
            <a:spLocks/>
          </p:cNvSpPr>
          <p:nvPr/>
        </p:nvSpPr>
        <p:spPr>
          <a:xfrm>
            <a:off x="4723665" y="295515"/>
            <a:ext cx="4221074" cy="466224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158750" marR="0" lvl="0" indent="0" algn="l" defTabSz="914400" rtl="0" eaLnBrk="1" fontAlgn="auto" latinLnBrk="0" hangingPunct="1">
              <a:lnSpc>
                <a:spcPct val="150000"/>
              </a:lnSpc>
              <a:spcBef>
                <a:spcPts val="0"/>
              </a:spcBef>
              <a:spcAft>
                <a:spcPts val="0"/>
              </a:spcAft>
              <a:buClr>
                <a:srgbClr val="FFFFFF"/>
              </a:buClr>
              <a:buSzPts val="1300"/>
              <a:buFont typeface="Lato"/>
              <a:buNone/>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To decide model parameters, We need to look at ACF and PACF plots. </a:t>
            </a:r>
          </a:p>
          <a:p>
            <a:pPr marL="158750" marR="0" lvl="0" indent="0" algn="l" defTabSz="914400" rtl="0" eaLnBrk="1" fontAlgn="auto" latinLnBrk="0" hangingPunct="1">
              <a:lnSpc>
                <a:spcPct val="150000"/>
              </a:lnSpc>
              <a:spcBef>
                <a:spcPts val="0"/>
              </a:spcBef>
              <a:spcAft>
                <a:spcPts val="0"/>
              </a:spcAft>
              <a:buClr>
                <a:srgbClr val="FFFFFF"/>
              </a:buClr>
              <a:buSzPts val="1300"/>
              <a:buFont typeface="Lato"/>
              <a:buNone/>
              <a:tabLst/>
              <a:defRPr/>
            </a:pPr>
            <a:endPar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endParaRPr>
          </a:p>
          <a:p>
            <a:pPr marL="158750" marR="0" lvl="0" indent="0" algn="l" defTabSz="914400" rtl="0" eaLnBrk="1" fontAlgn="auto" latinLnBrk="0" hangingPunct="1">
              <a:lnSpc>
                <a:spcPct val="150000"/>
              </a:lnSpc>
              <a:spcBef>
                <a:spcPts val="0"/>
              </a:spcBef>
              <a:spcAft>
                <a:spcPts val="0"/>
              </a:spcAft>
              <a:buClr>
                <a:srgbClr val="FFFFFF"/>
              </a:buClr>
              <a:buSzPts val="1300"/>
              <a:buFont typeface="Lato"/>
              <a:buNone/>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1. CASE1 - Gradual decrease in ACF and Definite cut off in PACF plot. That suggests AR(Auto Regressive) terms. To decide how many AR(Auto Regressive) terms we need to look at PACF plot and see how many bars are significantly out of </a:t>
            </a:r>
            <a:r>
              <a:rPr kumimoji="0" lang="en-US" sz="1200" b="0" i="0" u="none" strike="noStrike" kern="0" cap="none" spc="0" normalizeH="0" baseline="0" noProof="0" dirty="0" err="1">
                <a:ln>
                  <a:noFill/>
                </a:ln>
                <a:solidFill>
                  <a:srgbClr val="FFFFFF"/>
                </a:solidFill>
                <a:effectLst/>
                <a:uLnTx/>
                <a:uFillTx/>
                <a:latin typeface="Montserrat" panose="020B0604020202020204" charset="0"/>
                <a:sym typeface="Lato"/>
              </a:rPr>
              <a:t>confindence</a:t>
            </a: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 interval(red zone).</a:t>
            </a:r>
          </a:p>
          <a:p>
            <a:pPr marL="158750" marR="0" lvl="0" indent="0" algn="l" defTabSz="914400" rtl="0" eaLnBrk="1" fontAlgn="auto" latinLnBrk="0" hangingPunct="1">
              <a:lnSpc>
                <a:spcPct val="150000"/>
              </a:lnSpc>
              <a:spcBef>
                <a:spcPts val="0"/>
              </a:spcBef>
              <a:spcAft>
                <a:spcPts val="0"/>
              </a:spcAft>
              <a:buClr>
                <a:srgbClr val="FFFFFF"/>
              </a:buClr>
              <a:buSzPts val="1300"/>
              <a:buFont typeface="Lato"/>
              <a:buNone/>
              <a:tabLst/>
              <a:defRPr/>
            </a:pPr>
            <a:endPar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endParaRPr>
          </a:p>
          <a:p>
            <a:pPr marL="158750" marR="0" lvl="0" indent="0" algn="l" defTabSz="914400" rtl="0" eaLnBrk="1" fontAlgn="auto" latinLnBrk="0" hangingPunct="1">
              <a:lnSpc>
                <a:spcPct val="150000"/>
              </a:lnSpc>
              <a:spcBef>
                <a:spcPts val="0"/>
              </a:spcBef>
              <a:spcAft>
                <a:spcPts val="0"/>
              </a:spcAft>
              <a:buClr>
                <a:srgbClr val="FFFFFF"/>
              </a:buClr>
              <a:buSzPts val="1300"/>
              <a:buFont typeface="Lato"/>
              <a:buNone/>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2. CASE2 - Gradual decrease in PACF and Definite cut off in ACF plot. That suggests MA(Moving Average) terms. To decide how many MA(Moving Average) terms we need to look at ACF plot and see how many bars are significantly out of </a:t>
            </a:r>
            <a:r>
              <a:rPr kumimoji="0" lang="en-US" sz="1200" b="0" i="0" u="none" strike="noStrike" kern="0" cap="none" spc="0" normalizeH="0" baseline="0" noProof="0" dirty="0" err="1">
                <a:ln>
                  <a:noFill/>
                </a:ln>
                <a:solidFill>
                  <a:srgbClr val="FFFFFF"/>
                </a:solidFill>
                <a:effectLst/>
                <a:uLnTx/>
                <a:uFillTx/>
                <a:latin typeface="Montserrat" panose="020B0604020202020204" charset="0"/>
                <a:sym typeface="Lato"/>
              </a:rPr>
              <a:t>confindence</a:t>
            </a: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 interval(red zone).</a:t>
            </a:r>
          </a:p>
        </p:txBody>
      </p:sp>
      <p:sp>
        <p:nvSpPr>
          <p:cNvPr id="5" name="TextBox 4">
            <a:extLst>
              <a:ext uri="{FF2B5EF4-FFF2-40B4-BE49-F238E27FC236}">
                <a16:creationId xmlns:a16="http://schemas.microsoft.com/office/drawing/2014/main" id="{AF096D9A-EF81-4D89-8266-F8A86202A9F1}"/>
              </a:ext>
            </a:extLst>
          </p:cNvPr>
          <p:cNvSpPr txBox="1"/>
          <p:nvPr/>
        </p:nvSpPr>
        <p:spPr>
          <a:xfrm>
            <a:off x="207992" y="2791244"/>
            <a:ext cx="4457700" cy="2492990"/>
          </a:xfrm>
          <a:prstGeom prst="rect">
            <a:avLst/>
          </a:prstGeom>
          <a:noFill/>
        </p:spPr>
        <p:txBody>
          <a:bodyPr wrap="square" rtlCol="0">
            <a:spAutoFit/>
          </a:bodyPr>
          <a:lstStyle/>
          <a:p>
            <a:pPr marL="15875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cs typeface="Arial"/>
                <a:sym typeface="Arial"/>
              </a:rPr>
              <a:t>3. CASE3 - Definite cut off in both ACF and PACF plots. That suggests both AR(Auto Regressive) and MA(Moving Average) terms. To decide how many AR(Auto Regressive) terms we need to look at PACF plot and to decide how many MA(Moving Average) terms we need to look at ACF plot and see how many bars are significantly out of </a:t>
            </a:r>
            <a:r>
              <a:rPr kumimoji="0" lang="en-US" sz="1200" b="0" i="0" u="none" strike="noStrike" kern="0" cap="none" spc="0" normalizeH="0" baseline="0" noProof="0" dirty="0" err="1">
                <a:ln>
                  <a:noFill/>
                </a:ln>
                <a:solidFill>
                  <a:srgbClr val="FFFFFF"/>
                </a:solidFill>
                <a:effectLst/>
                <a:uLnTx/>
                <a:uFillTx/>
                <a:latin typeface="Montserrat" panose="020B0604020202020204" charset="0"/>
                <a:cs typeface="Arial"/>
                <a:sym typeface="Arial"/>
              </a:rPr>
              <a:t>confindence</a:t>
            </a:r>
            <a:r>
              <a:rPr kumimoji="0" lang="en-US" sz="1200" b="0" i="0" u="none" strike="noStrike" kern="0" cap="none" spc="0" normalizeH="0" baseline="0" noProof="0" dirty="0">
                <a:ln>
                  <a:noFill/>
                </a:ln>
                <a:solidFill>
                  <a:srgbClr val="FFFFFF"/>
                </a:solidFill>
                <a:effectLst/>
                <a:uLnTx/>
                <a:uFillTx/>
                <a:latin typeface="Montserrat" panose="020B0604020202020204" charset="0"/>
                <a:cs typeface="Arial"/>
                <a:sym typeface="Arial"/>
              </a:rPr>
              <a:t> interval(red zone).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2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61862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20600"/>
            <a:ext cx="7458783" cy="611334"/>
          </a:xfrm>
        </p:spPr>
        <p:txBody>
          <a:bodyPr/>
          <a:lstStyle/>
          <a:p>
            <a:pPr algn="ctr"/>
            <a:r>
              <a:rPr lang="en-US" dirty="0"/>
              <a:t>Total Crimes</a:t>
            </a:r>
            <a:endParaRPr lang="en-AU" dirty="0"/>
          </a:p>
        </p:txBody>
      </p:sp>
      <p:sp>
        <p:nvSpPr>
          <p:cNvPr id="6" name="Text Placeholder 2">
            <a:extLst>
              <a:ext uri="{FF2B5EF4-FFF2-40B4-BE49-F238E27FC236}">
                <a16:creationId xmlns:a16="http://schemas.microsoft.com/office/drawing/2014/main" id="{4A379ACE-8E4C-425A-B52A-8F7B737AA58D}"/>
              </a:ext>
            </a:extLst>
          </p:cNvPr>
          <p:cNvSpPr txBox="1">
            <a:spLocks/>
          </p:cNvSpPr>
          <p:nvPr/>
        </p:nvSpPr>
        <p:spPr>
          <a:xfrm>
            <a:off x="250031" y="459824"/>
            <a:ext cx="8694708" cy="483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330200" marR="0" lvl="0" indent="-171450" algn="l" defTabSz="914400" rtl="0" eaLnBrk="1" fontAlgn="auto" latinLnBrk="0" hangingPunct="1">
              <a:lnSpc>
                <a:spcPct val="150000"/>
              </a:lnSpc>
              <a:spcBef>
                <a:spcPts val="0"/>
              </a:spcBef>
              <a:spcAft>
                <a:spcPts val="0"/>
              </a:spcAft>
              <a:buClr>
                <a:srgbClr val="FFFFFF"/>
              </a:buClr>
              <a:buSzPts val="1300"/>
              <a:buFont typeface="Lato"/>
              <a:buChar char="●"/>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Model - ARIMA(15, 1, 0)(0, 1, 0, 7) --&gt; SARIMA - R2 = 56% - RMSE = 27.64</a:t>
            </a:r>
          </a:p>
        </p:txBody>
      </p:sp>
      <p:pic>
        <p:nvPicPr>
          <p:cNvPr id="2052" name="Picture 4">
            <a:extLst>
              <a:ext uri="{FF2B5EF4-FFF2-40B4-BE49-F238E27FC236}">
                <a16:creationId xmlns:a16="http://schemas.microsoft.com/office/drawing/2014/main" id="{E2548E96-3D85-43F5-8892-89228AFD2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0" y="1055689"/>
            <a:ext cx="6075378" cy="31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411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20600"/>
            <a:ext cx="7458783" cy="611334"/>
          </a:xfrm>
        </p:spPr>
        <p:txBody>
          <a:bodyPr/>
          <a:lstStyle/>
          <a:p>
            <a:pPr algn="ctr"/>
            <a:r>
              <a:rPr lang="en-US" dirty="0"/>
              <a:t>BATTERY</a:t>
            </a:r>
            <a:endParaRPr lang="en-AU" dirty="0"/>
          </a:p>
        </p:txBody>
      </p:sp>
      <p:sp>
        <p:nvSpPr>
          <p:cNvPr id="6" name="Text Placeholder 2">
            <a:extLst>
              <a:ext uri="{FF2B5EF4-FFF2-40B4-BE49-F238E27FC236}">
                <a16:creationId xmlns:a16="http://schemas.microsoft.com/office/drawing/2014/main" id="{4A379ACE-8E4C-425A-B52A-8F7B737AA58D}"/>
              </a:ext>
            </a:extLst>
          </p:cNvPr>
          <p:cNvSpPr txBox="1">
            <a:spLocks/>
          </p:cNvSpPr>
          <p:nvPr/>
        </p:nvSpPr>
        <p:spPr>
          <a:xfrm>
            <a:off x="224644" y="590734"/>
            <a:ext cx="8694708" cy="483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330200" marR="0" lvl="0" indent="-171450" algn="l" defTabSz="914400" rtl="0" eaLnBrk="1" fontAlgn="auto" latinLnBrk="0" hangingPunct="1">
              <a:lnSpc>
                <a:spcPct val="150000"/>
              </a:lnSpc>
              <a:spcBef>
                <a:spcPts val="0"/>
              </a:spcBef>
              <a:spcAft>
                <a:spcPts val="0"/>
              </a:spcAft>
              <a:buClr>
                <a:srgbClr val="FFFFFF"/>
              </a:buClr>
              <a:buSzPts val="1300"/>
              <a:buFont typeface="Lato"/>
              <a:buChar char="●"/>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Model - ARIMA(15, 1, 0)(0, 1, 1, 7) --&gt; SARIMA - R2 = 64% - RMSE = 16.03</a:t>
            </a:r>
          </a:p>
        </p:txBody>
      </p:sp>
      <p:pic>
        <p:nvPicPr>
          <p:cNvPr id="4098" name="Picture 2">
            <a:extLst>
              <a:ext uri="{FF2B5EF4-FFF2-40B4-BE49-F238E27FC236}">
                <a16:creationId xmlns:a16="http://schemas.microsoft.com/office/drawing/2014/main" id="{DA55A553-A8E0-40F0-AF3A-D20D9CBFD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1" y="1346994"/>
            <a:ext cx="6657975" cy="341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0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20600"/>
            <a:ext cx="7458783" cy="611334"/>
          </a:xfrm>
        </p:spPr>
        <p:txBody>
          <a:bodyPr/>
          <a:lstStyle/>
          <a:p>
            <a:pPr algn="ctr"/>
            <a:r>
              <a:rPr lang="en-US" dirty="0"/>
              <a:t>WEAPONS VIOLATION</a:t>
            </a:r>
            <a:endParaRPr lang="en-AU" dirty="0"/>
          </a:p>
        </p:txBody>
      </p:sp>
      <p:sp>
        <p:nvSpPr>
          <p:cNvPr id="6" name="Text Placeholder 2">
            <a:extLst>
              <a:ext uri="{FF2B5EF4-FFF2-40B4-BE49-F238E27FC236}">
                <a16:creationId xmlns:a16="http://schemas.microsoft.com/office/drawing/2014/main" id="{4A379ACE-8E4C-425A-B52A-8F7B737AA58D}"/>
              </a:ext>
            </a:extLst>
          </p:cNvPr>
          <p:cNvSpPr txBox="1">
            <a:spLocks/>
          </p:cNvSpPr>
          <p:nvPr/>
        </p:nvSpPr>
        <p:spPr>
          <a:xfrm>
            <a:off x="224644" y="590734"/>
            <a:ext cx="8694708" cy="483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330200" marR="0" lvl="0" indent="-171450" algn="l" defTabSz="914400" rtl="0" eaLnBrk="1" fontAlgn="auto" latinLnBrk="0" hangingPunct="1">
              <a:lnSpc>
                <a:spcPct val="150000"/>
              </a:lnSpc>
              <a:spcBef>
                <a:spcPts val="0"/>
              </a:spcBef>
              <a:spcAft>
                <a:spcPts val="0"/>
              </a:spcAft>
              <a:buClr>
                <a:srgbClr val="FFFFFF"/>
              </a:buClr>
              <a:buSzPts val="1300"/>
              <a:buFont typeface="Lato"/>
              <a:buChar char="●"/>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Model - ARIMA(15, 0, 0)(0, 1, 0, 7) --&gt; SARIMA - R2 = 58% - RMSE = 5.01</a:t>
            </a:r>
          </a:p>
        </p:txBody>
      </p:sp>
      <p:pic>
        <p:nvPicPr>
          <p:cNvPr id="5122" name="Picture 2">
            <a:extLst>
              <a:ext uri="{FF2B5EF4-FFF2-40B4-BE49-F238E27FC236}">
                <a16:creationId xmlns:a16="http://schemas.microsoft.com/office/drawing/2014/main" id="{BC9A0AA3-B37D-4087-8723-0187CB303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63" y="1202068"/>
            <a:ext cx="6939673" cy="363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11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842608" y="-20600"/>
            <a:ext cx="7458783" cy="611334"/>
          </a:xfrm>
        </p:spPr>
        <p:txBody>
          <a:bodyPr/>
          <a:lstStyle/>
          <a:p>
            <a:pPr algn="ctr"/>
            <a:r>
              <a:rPr lang="en-AU" dirty="0"/>
              <a:t>NARCOTICS</a:t>
            </a:r>
          </a:p>
        </p:txBody>
      </p:sp>
      <p:sp>
        <p:nvSpPr>
          <p:cNvPr id="6" name="Text Placeholder 2">
            <a:extLst>
              <a:ext uri="{FF2B5EF4-FFF2-40B4-BE49-F238E27FC236}">
                <a16:creationId xmlns:a16="http://schemas.microsoft.com/office/drawing/2014/main" id="{4A379ACE-8E4C-425A-B52A-8F7B737AA58D}"/>
              </a:ext>
            </a:extLst>
          </p:cNvPr>
          <p:cNvSpPr txBox="1">
            <a:spLocks/>
          </p:cNvSpPr>
          <p:nvPr/>
        </p:nvSpPr>
        <p:spPr>
          <a:xfrm>
            <a:off x="224644" y="590734"/>
            <a:ext cx="8694708" cy="48315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330200" marR="0" lvl="0" indent="-171450" algn="l" defTabSz="914400" rtl="0" eaLnBrk="1" fontAlgn="auto" latinLnBrk="0" hangingPunct="1">
              <a:lnSpc>
                <a:spcPct val="150000"/>
              </a:lnSpc>
              <a:spcBef>
                <a:spcPts val="0"/>
              </a:spcBef>
              <a:spcAft>
                <a:spcPts val="0"/>
              </a:spcAft>
              <a:buClr>
                <a:srgbClr val="FFFFFF"/>
              </a:buClr>
              <a:buSzPts val="1300"/>
              <a:buFont typeface="Lato"/>
              <a:buChar char="●"/>
              <a:tabLst/>
              <a:defRPr/>
            </a:pPr>
            <a:r>
              <a:rPr kumimoji="0" lang="en-US" sz="1200" b="0" i="0" u="none" strike="noStrike" kern="0" cap="none" spc="0" normalizeH="0" baseline="0" noProof="0" dirty="0">
                <a:ln>
                  <a:noFill/>
                </a:ln>
                <a:solidFill>
                  <a:srgbClr val="FFFFFF"/>
                </a:solidFill>
                <a:effectLst/>
                <a:uLnTx/>
                <a:uFillTx/>
                <a:latin typeface="Montserrat" panose="020B0604020202020204" charset="0"/>
                <a:sym typeface="Lato"/>
              </a:rPr>
              <a:t>Model - ARIMA(6, 1, 0)(5, 1, 0, 7) --&gt; SARIMA - R2 = 21% - RMSE = 8.12</a:t>
            </a:r>
          </a:p>
        </p:txBody>
      </p:sp>
      <p:pic>
        <p:nvPicPr>
          <p:cNvPr id="6146" name="Picture 2">
            <a:extLst>
              <a:ext uri="{FF2B5EF4-FFF2-40B4-BE49-F238E27FC236}">
                <a16:creationId xmlns:a16="http://schemas.microsoft.com/office/drawing/2014/main" id="{2D3D5F0C-4A33-4CB7-8BCC-D8B77B459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01" y="1073888"/>
            <a:ext cx="7265194" cy="380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05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1FFF-CA63-4AD5-AB56-4081253F7F16}"/>
              </a:ext>
            </a:extLst>
          </p:cNvPr>
          <p:cNvSpPr>
            <a:spLocks noGrp="1"/>
          </p:cNvSpPr>
          <p:nvPr>
            <p:ph type="title"/>
          </p:nvPr>
        </p:nvSpPr>
        <p:spPr/>
        <p:txBody>
          <a:bodyPr/>
          <a:lstStyle/>
          <a:p>
            <a:r>
              <a:rPr lang="en-US" dirty="0"/>
              <a:t>Analysis</a:t>
            </a:r>
          </a:p>
        </p:txBody>
      </p:sp>
      <p:sp>
        <p:nvSpPr>
          <p:cNvPr id="3" name="Text Placeholder 2">
            <a:extLst>
              <a:ext uri="{FF2B5EF4-FFF2-40B4-BE49-F238E27FC236}">
                <a16:creationId xmlns:a16="http://schemas.microsoft.com/office/drawing/2014/main" id="{D730950A-ACC0-40BD-AF26-71B2F71418B9}"/>
              </a:ext>
            </a:extLst>
          </p:cNvPr>
          <p:cNvSpPr>
            <a:spLocks noGrp="1"/>
          </p:cNvSpPr>
          <p:nvPr>
            <p:ph type="body" idx="1"/>
          </p:nvPr>
        </p:nvSpPr>
        <p:spPr>
          <a:xfrm>
            <a:off x="1201480" y="1307851"/>
            <a:ext cx="6783572" cy="3700084"/>
          </a:xfrm>
        </p:spPr>
        <p:txBody>
          <a:bodyPr/>
          <a:lstStyle/>
          <a:p>
            <a:pPr>
              <a:lnSpc>
                <a:spcPct val="150000"/>
              </a:lnSpc>
              <a:buFont typeface="Wingdings" panose="05000000000000000000" pitchFamily="2" charset="2"/>
              <a:buChar char="v"/>
            </a:pPr>
            <a:r>
              <a:rPr lang="en-US" dirty="0"/>
              <a:t>Over the period of last ten years, the  crimes have deceased significantly</a:t>
            </a:r>
          </a:p>
          <a:p>
            <a:pPr>
              <a:lnSpc>
                <a:spcPct val="150000"/>
              </a:lnSpc>
              <a:buFont typeface="Wingdings" panose="05000000000000000000" pitchFamily="2" charset="2"/>
              <a:buChar char="v"/>
            </a:pPr>
            <a:r>
              <a:rPr lang="en-US" dirty="0"/>
              <a:t>The crimes occur in large numbers  in the month of July &amp; August</a:t>
            </a:r>
          </a:p>
          <a:p>
            <a:pPr>
              <a:lnSpc>
                <a:spcPct val="150000"/>
              </a:lnSpc>
              <a:buFont typeface="Wingdings" panose="05000000000000000000" pitchFamily="2" charset="2"/>
              <a:buChar char="v"/>
            </a:pPr>
            <a:r>
              <a:rPr lang="en-US" dirty="0"/>
              <a:t>The theft &amp;  Battery type crimes have occurred the most &amp; the Robbery  type the least</a:t>
            </a:r>
          </a:p>
          <a:p>
            <a:pPr>
              <a:lnSpc>
                <a:spcPct val="150000"/>
              </a:lnSpc>
              <a:buFont typeface="Wingdings" panose="05000000000000000000" pitchFamily="2" charset="2"/>
              <a:buChar char="v"/>
            </a:pPr>
            <a:r>
              <a:rPr lang="en-US" dirty="0"/>
              <a:t>The crimes have occurred  the most in Streets &amp; Residential areas &amp; the least  in Restaurants</a:t>
            </a:r>
          </a:p>
          <a:p>
            <a:pPr>
              <a:lnSpc>
                <a:spcPct val="150000"/>
              </a:lnSpc>
              <a:buFont typeface="Wingdings" panose="05000000000000000000" pitchFamily="2" charset="2"/>
              <a:buChar char="v"/>
            </a:pPr>
            <a:r>
              <a:rPr lang="en-US" dirty="0"/>
              <a:t>Only a quarter of criminals are arrested </a:t>
            </a:r>
          </a:p>
          <a:p>
            <a:pPr>
              <a:lnSpc>
                <a:spcPct val="150000"/>
              </a:lnSpc>
              <a:buFont typeface="Wingdings" panose="05000000000000000000" pitchFamily="2" charset="2"/>
              <a:buChar char="v"/>
            </a:pPr>
            <a:r>
              <a:rPr lang="en-US" dirty="0"/>
              <a:t>Over a last decade, the number of criminals arrested have decreased</a:t>
            </a:r>
          </a:p>
          <a:p>
            <a:pPr>
              <a:lnSpc>
                <a:spcPct val="150000"/>
              </a:lnSpc>
              <a:buFont typeface="Wingdings" panose="05000000000000000000" pitchFamily="2" charset="2"/>
              <a:buChar char="v"/>
            </a:pPr>
            <a:r>
              <a:rPr lang="en-US" dirty="0"/>
              <a:t>There is a significant decrease in the number of domestic crimes </a:t>
            </a:r>
          </a:p>
          <a:p>
            <a:pPr>
              <a:lnSpc>
                <a:spcPct val="150000"/>
              </a:lnSpc>
              <a:buFont typeface="Wingdings" panose="05000000000000000000" pitchFamily="2" charset="2"/>
              <a:buChar char="v"/>
            </a:pPr>
            <a:r>
              <a:rPr lang="en-US" dirty="0"/>
              <a:t>Overall the rate of crimes and arrests have declined</a:t>
            </a:r>
          </a:p>
        </p:txBody>
      </p:sp>
    </p:spTree>
    <p:extLst>
      <p:ext uri="{BB962C8B-B14F-4D97-AF65-F5344CB8AC3E}">
        <p14:creationId xmlns:p14="http://schemas.microsoft.com/office/powerpoint/2010/main" val="332731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A372-29FA-4DF4-9BB1-923344E5B222}"/>
              </a:ext>
            </a:extLst>
          </p:cNvPr>
          <p:cNvSpPr>
            <a:spLocks noGrp="1"/>
          </p:cNvSpPr>
          <p:nvPr>
            <p:ph type="title"/>
          </p:nvPr>
        </p:nvSpPr>
        <p:spPr/>
        <p:txBody>
          <a:bodyPr/>
          <a:lstStyle/>
          <a:p>
            <a:pPr algn="ctr"/>
            <a:r>
              <a:rPr lang="en-US" dirty="0"/>
              <a:t>Conclusion</a:t>
            </a:r>
            <a:endParaRPr lang="en-AU" dirty="0"/>
          </a:p>
        </p:txBody>
      </p:sp>
      <p:sp>
        <p:nvSpPr>
          <p:cNvPr id="3" name="Text Placeholder 2">
            <a:extLst>
              <a:ext uri="{FF2B5EF4-FFF2-40B4-BE49-F238E27FC236}">
                <a16:creationId xmlns:a16="http://schemas.microsoft.com/office/drawing/2014/main" id="{DD2E0343-8AA6-4A33-B88A-9AD0FB46113D}"/>
              </a:ext>
            </a:extLst>
          </p:cNvPr>
          <p:cNvSpPr>
            <a:spLocks noGrp="1"/>
          </p:cNvSpPr>
          <p:nvPr>
            <p:ph type="body" idx="1"/>
          </p:nvPr>
        </p:nvSpPr>
        <p:spPr>
          <a:xfrm>
            <a:off x="1297500" y="1274648"/>
            <a:ext cx="7038900" cy="3654540"/>
          </a:xfrm>
        </p:spPr>
        <p:txBody>
          <a:bodyPr/>
          <a:lstStyle/>
          <a:p>
            <a:pPr>
              <a:buFont typeface="Wingdings" panose="05000000000000000000" pitchFamily="2" charset="2"/>
              <a:buChar char="v"/>
            </a:pPr>
            <a:r>
              <a:rPr lang="en-US" sz="1200" dirty="0"/>
              <a:t>In a nutshell, in this analysis, we examined a sample of 2.88 million crimes in the City of Chicago over  the last decade and put forth a proposal to the Chicago Police Department on the frequency of impending crimes. This data analytics project gave us a scientific view about the security status and crime rate of the Chicago city. Initially, we found out that the most frequently occurring crimes were theft, battery, criminal damage and narcotics which is 65.7% of all the crimes reported. Street, sidewalks, residence, an apartment are the targeted regions of crime. </a:t>
            </a:r>
          </a:p>
          <a:p>
            <a:pPr>
              <a:buFont typeface="Wingdings" panose="05000000000000000000" pitchFamily="2" charset="2"/>
              <a:buChar char="v"/>
            </a:pPr>
            <a:endParaRPr lang="en-US" sz="1200" dirty="0"/>
          </a:p>
          <a:p>
            <a:pPr>
              <a:buFont typeface="Wingdings" panose="05000000000000000000" pitchFamily="2" charset="2"/>
              <a:buChar char="v"/>
            </a:pPr>
            <a:r>
              <a:rPr lang="en-US" sz="1200" dirty="0"/>
              <a:t>In our modelling, we started with binary classification to determine whether the committed crime resulted in an arrest or not and the best model was able to predict the arrest flag with 84% accuracy. Next, we carried out multiclass classification to predict the District in which the crime occurred, and the best model was able to predict the district with  almost 100% accuracy.</a:t>
            </a:r>
          </a:p>
          <a:p>
            <a:pPr>
              <a:buFont typeface="Wingdings" panose="05000000000000000000" pitchFamily="2" charset="2"/>
              <a:buChar char="v"/>
            </a:pPr>
            <a:endParaRPr lang="en-US" sz="1200" dirty="0"/>
          </a:p>
          <a:p>
            <a:pPr>
              <a:buFont typeface="Wingdings" panose="05000000000000000000" pitchFamily="2" charset="2"/>
              <a:buChar char="v"/>
            </a:pPr>
            <a:r>
              <a:rPr lang="en-AU" sz="1200" dirty="0"/>
              <a:t>ARIMA and SARIMA model did mediocre job(R2 around 60%) on variables like BATTERY, TOTAL CRIMES, WEAPONS VIOLATION, NARCOTICS. ARIMA and SARIMA performed very poor on other variables that suggest that we need to have better understanding of these models to create complex models to deal with other variables. </a:t>
            </a:r>
          </a:p>
        </p:txBody>
      </p:sp>
    </p:spTree>
    <p:extLst>
      <p:ext uri="{BB962C8B-B14F-4D97-AF65-F5344CB8AC3E}">
        <p14:creationId xmlns:p14="http://schemas.microsoft.com/office/powerpoint/2010/main" val="309248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2617660" y="342129"/>
            <a:ext cx="3908680" cy="7197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Background</a:t>
            </a:r>
            <a:endParaRPr dirty="0"/>
          </a:p>
        </p:txBody>
      </p:sp>
      <p:sp>
        <p:nvSpPr>
          <p:cNvPr id="142" name="Google Shape;142;p14"/>
          <p:cNvSpPr txBox="1">
            <a:spLocks noGrp="1"/>
          </p:cNvSpPr>
          <p:nvPr>
            <p:ph type="body" idx="1"/>
          </p:nvPr>
        </p:nvSpPr>
        <p:spPr>
          <a:xfrm>
            <a:off x="501072" y="1418889"/>
            <a:ext cx="3020501" cy="3171000"/>
          </a:xfrm>
          <a:prstGeom prst="rect">
            <a:avLst/>
          </a:prstGeom>
        </p:spPr>
        <p:txBody>
          <a:bodyPr spcFirstLastPara="1" wrap="square" lIns="91425" tIns="91425" rIns="91425" bIns="91425" anchor="t" anchorCtr="0">
            <a:noAutofit/>
          </a:bodyPr>
          <a:lstStyle/>
          <a:p>
            <a:pPr lvl="0" algn="just" rtl="0">
              <a:spcBef>
                <a:spcPts val="0"/>
              </a:spcBef>
              <a:spcAft>
                <a:spcPts val="0"/>
              </a:spcAft>
              <a:buSzPts val="1300"/>
              <a:buFont typeface="Wingdings" panose="05000000000000000000" pitchFamily="2" charset="2"/>
              <a:buChar char="v"/>
            </a:pPr>
            <a:r>
              <a:rPr lang="en-AU" sz="1400" dirty="0"/>
              <a:t>The glorious city of Chicago has been pestered with unlawful and violent acts over the years</a:t>
            </a:r>
            <a:r>
              <a:rPr lang="en" sz="1400" dirty="0"/>
              <a:t>.</a:t>
            </a:r>
            <a:endParaRPr sz="1400" dirty="0"/>
          </a:p>
          <a:p>
            <a:pPr lvl="0" algn="just" rtl="0">
              <a:spcBef>
                <a:spcPts val="1000"/>
              </a:spcBef>
              <a:spcAft>
                <a:spcPts val="0"/>
              </a:spcAft>
              <a:buSzPts val="1300"/>
              <a:buFont typeface="Wingdings" panose="05000000000000000000" pitchFamily="2" charset="2"/>
              <a:buChar char="v"/>
            </a:pPr>
            <a:r>
              <a:rPr lang="en-AU" sz="1400" dirty="0"/>
              <a:t>The scale of these heinous acts is such that its crime rate is substantially higher than that of the country’s average.</a:t>
            </a:r>
            <a:endParaRPr lang="en-US" sz="1400" dirty="0"/>
          </a:p>
        </p:txBody>
      </p:sp>
      <p:pic>
        <p:nvPicPr>
          <p:cNvPr id="143" name="Google Shape;143;p14"/>
          <p:cNvPicPr preferRelativeResize="0"/>
          <p:nvPr/>
        </p:nvPicPr>
        <p:blipFill>
          <a:blip r:embed="rId3"/>
          <a:srcRect/>
          <a:stretch/>
        </p:blipFill>
        <p:spPr>
          <a:xfrm>
            <a:off x="3940629" y="1190172"/>
            <a:ext cx="4818413" cy="35055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528637" y="380772"/>
            <a:ext cx="7158037"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Business Understanding &amp; Objective</a:t>
            </a:r>
            <a:endParaRPr dirty="0"/>
          </a:p>
        </p:txBody>
      </p:sp>
      <p:sp>
        <p:nvSpPr>
          <p:cNvPr id="149" name="Google Shape;149;p15"/>
          <p:cNvSpPr txBox="1">
            <a:spLocks noGrp="1"/>
          </p:cNvSpPr>
          <p:nvPr>
            <p:ph type="body" idx="1"/>
          </p:nvPr>
        </p:nvSpPr>
        <p:spPr>
          <a:xfrm>
            <a:off x="351727" y="1245335"/>
            <a:ext cx="8712443" cy="3517393"/>
          </a:xfrm>
          <a:prstGeom prst="rect">
            <a:avLst/>
          </a:prstGeom>
        </p:spPr>
        <p:txBody>
          <a:bodyPr spcFirstLastPara="1" wrap="square" lIns="91425" tIns="91425" rIns="91425" bIns="91425" anchor="t" anchorCtr="0">
            <a:noAutofit/>
          </a:bodyPr>
          <a:lstStyle/>
          <a:p>
            <a:pPr lvl="0" algn="just">
              <a:lnSpc>
                <a:spcPct val="150000"/>
              </a:lnSpc>
              <a:buFont typeface="Wingdings" panose="05000000000000000000" pitchFamily="2" charset="2"/>
              <a:buChar char="v"/>
            </a:pPr>
            <a:r>
              <a:rPr lang="en-US" sz="1200" dirty="0"/>
              <a:t>Our business problem would be to find the underlying relations in data which might reveal some interesting insights regarding crime patterns and help us forecast some noteworthy results.</a:t>
            </a:r>
          </a:p>
          <a:p>
            <a:pPr marL="146050" lvl="0" indent="0" algn="just">
              <a:lnSpc>
                <a:spcPct val="150000"/>
              </a:lnSpc>
              <a:buNone/>
            </a:pPr>
            <a:endParaRPr lang="en-US" sz="1200" dirty="0"/>
          </a:p>
          <a:p>
            <a:pPr lvl="0" algn="just">
              <a:lnSpc>
                <a:spcPct val="150000"/>
              </a:lnSpc>
              <a:buFont typeface="Wingdings" panose="05000000000000000000" pitchFamily="2" charset="2"/>
              <a:buChar char="v"/>
            </a:pPr>
            <a:r>
              <a:rPr lang="en-US" sz="1200" dirty="0"/>
              <a:t>Intended Users of this business model:  Chicago Police Department </a:t>
            </a:r>
          </a:p>
          <a:p>
            <a:pPr marL="146050" lvl="0" indent="0" algn="just">
              <a:lnSpc>
                <a:spcPct val="150000"/>
              </a:lnSpc>
              <a:buNone/>
            </a:pPr>
            <a:endParaRPr lang="en-US" sz="1200" dirty="0"/>
          </a:p>
          <a:p>
            <a:pPr lvl="0" algn="just" rtl="0">
              <a:lnSpc>
                <a:spcPct val="150000"/>
              </a:lnSpc>
              <a:spcBef>
                <a:spcPts val="1000"/>
              </a:spcBef>
              <a:spcAft>
                <a:spcPts val="0"/>
              </a:spcAft>
              <a:buSzPts val="1300"/>
              <a:buFont typeface="Wingdings" panose="05000000000000000000" pitchFamily="2" charset="2"/>
              <a:buChar char="v"/>
            </a:pPr>
            <a:r>
              <a:rPr lang="en-AU" sz="1200" dirty="0"/>
              <a:t>To identify the most frequent modes of crime. </a:t>
            </a:r>
            <a:endParaRPr sz="1200" dirty="0"/>
          </a:p>
          <a:p>
            <a:pPr algn="just">
              <a:lnSpc>
                <a:spcPct val="150000"/>
              </a:lnSpc>
              <a:spcBef>
                <a:spcPts val="1000"/>
              </a:spcBef>
              <a:spcAft>
                <a:spcPts val="1000"/>
              </a:spcAft>
              <a:buFont typeface="Wingdings" panose="05000000000000000000" pitchFamily="2" charset="2"/>
              <a:buChar char="v"/>
            </a:pPr>
            <a:r>
              <a:rPr lang="en-AU" sz="1200" dirty="0"/>
              <a:t>To understand the role of Geography on a potential crime.</a:t>
            </a:r>
          </a:p>
          <a:p>
            <a:pPr algn="just">
              <a:lnSpc>
                <a:spcPct val="150000"/>
              </a:lnSpc>
              <a:spcBef>
                <a:spcPts val="1000"/>
              </a:spcBef>
              <a:spcAft>
                <a:spcPts val="1000"/>
              </a:spcAft>
              <a:buFont typeface="Wingdings" panose="05000000000000000000" pitchFamily="2" charset="2"/>
              <a:buChar char="v"/>
            </a:pPr>
            <a:r>
              <a:rPr lang="en-US" sz="1200" dirty="0"/>
              <a:t>Building scalable models to precisely predict the frequency of impending crimes.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551663" y="393750"/>
            <a:ext cx="7458783" cy="611334"/>
          </a:xfrm>
        </p:spPr>
        <p:txBody>
          <a:bodyPr/>
          <a:lstStyle/>
          <a:p>
            <a:pPr algn="ctr"/>
            <a:r>
              <a:rPr lang="en-US" dirty="0"/>
              <a:t>Data Understanding</a:t>
            </a:r>
            <a:endParaRPr lang="en-AU" dirty="0"/>
          </a:p>
        </p:txBody>
      </p:sp>
      <p:sp>
        <p:nvSpPr>
          <p:cNvPr id="8" name="Text Placeholder 2">
            <a:extLst>
              <a:ext uri="{FF2B5EF4-FFF2-40B4-BE49-F238E27FC236}">
                <a16:creationId xmlns:a16="http://schemas.microsoft.com/office/drawing/2014/main" id="{CB8DE7DE-5CA3-4F42-9D27-E544F4DD69E6}"/>
              </a:ext>
            </a:extLst>
          </p:cNvPr>
          <p:cNvSpPr>
            <a:spLocks noGrp="1"/>
          </p:cNvSpPr>
          <p:nvPr>
            <p:ph type="body" idx="1"/>
          </p:nvPr>
        </p:nvSpPr>
        <p:spPr>
          <a:xfrm>
            <a:off x="249382" y="1218520"/>
            <a:ext cx="8743478" cy="3680051"/>
          </a:xfrm>
        </p:spPr>
        <p:txBody>
          <a:bodyPr/>
          <a:lstStyle/>
          <a:p>
            <a:pPr algn="just">
              <a:lnSpc>
                <a:spcPct val="150000"/>
              </a:lnSpc>
              <a:buFont typeface="Wingdings" panose="05000000000000000000" pitchFamily="2" charset="2"/>
              <a:buChar char="v"/>
            </a:pPr>
            <a:r>
              <a:rPr lang="en-US" sz="1400" dirty="0"/>
              <a:t>This dataset echoes reported incidents of horrendous crimes that transpired in the City of Chicago right from 2010 to the current year, 2019. The data has been extracted from the Chicago Police Department's CLEAR (Citizen Law Enforcement Analysis and Reporting) system. It also includes unverified reports and anonymous tips supplied to the Police Department but among a minority.</a:t>
            </a:r>
          </a:p>
          <a:p>
            <a:pPr marL="146050" indent="0">
              <a:lnSpc>
                <a:spcPct val="150000"/>
              </a:lnSpc>
              <a:buNone/>
            </a:pPr>
            <a:endParaRPr lang="en-US" sz="1400" dirty="0"/>
          </a:p>
          <a:p>
            <a:pPr algn="just">
              <a:lnSpc>
                <a:spcPct val="150000"/>
              </a:lnSpc>
              <a:buFont typeface="Wingdings" panose="05000000000000000000" pitchFamily="2" charset="2"/>
              <a:buChar char="v"/>
            </a:pPr>
            <a:r>
              <a:rPr lang="en-US" sz="1400" dirty="0"/>
              <a:t> The original dataset (from the year 2001) is in a CSV format comprising 6.96 million observations and 30 features where each row represents a reported crime. A subset (2010-2019) of this huge collection is being considered for further analysis. This subset has around 2.88 million observations with the same number of features.</a:t>
            </a:r>
          </a:p>
          <a:p>
            <a:pPr algn="just">
              <a:lnSpc>
                <a:spcPct val="150000"/>
              </a:lnSpc>
              <a:buFont typeface="Wingdings" panose="05000000000000000000" pitchFamily="2" charset="2"/>
              <a:buChar char="v"/>
            </a:pPr>
            <a:r>
              <a:rPr lang="en-US" sz="1400" dirty="0"/>
              <a:t>Overview of all the variables in the dataset are shown  further.</a:t>
            </a:r>
          </a:p>
          <a:p>
            <a:pPr marL="146050" indent="0" algn="just">
              <a:lnSpc>
                <a:spcPct val="150000"/>
              </a:lnSpc>
              <a:buNone/>
            </a:pPr>
            <a:endParaRPr lang="en-AU"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pic>
        <p:nvPicPr>
          <p:cNvPr id="3" name="Picture 2">
            <a:extLst>
              <a:ext uri="{FF2B5EF4-FFF2-40B4-BE49-F238E27FC236}">
                <a16:creationId xmlns:a16="http://schemas.microsoft.com/office/drawing/2014/main" id="{B5C72FBA-CCFF-495A-A85B-8C7FCB79826B}"/>
              </a:ext>
            </a:extLst>
          </p:cNvPr>
          <p:cNvPicPr>
            <a:picLocks noChangeAspect="1"/>
          </p:cNvPicPr>
          <p:nvPr/>
        </p:nvPicPr>
        <p:blipFill>
          <a:blip r:embed="rId3"/>
          <a:stretch>
            <a:fillRect/>
          </a:stretch>
        </p:blipFill>
        <p:spPr>
          <a:xfrm>
            <a:off x="249383" y="135731"/>
            <a:ext cx="8401698" cy="4857750"/>
          </a:xfrm>
          <a:prstGeom prst="rect">
            <a:avLst/>
          </a:prstGeom>
        </p:spPr>
      </p:pic>
    </p:spTree>
    <p:extLst>
      <p:ext uri="{BB962C8B-B14F-4D97-AF65-F5344CB8AC3E}">
        <p14:creationId xmlns:p14="http://schemas.microsoft.com/office/powerpoint/2010/main" val="303596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5904345"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Data Preparation</a:t>
            </a:r>
            <a:endParaRPr dirty="0"/>
          </a:p>
        </p:txBody>
      </p:sp>
      <p:sp>
        <p:nvSpPr>
          <p:cNvPr id="3" name="Text Placeholder 2">
            <a:extLst>
              <a:ext uri="{FF2B5EF4-FFF2-40B4-BE49-F238E27FC236}">
                <a16:creationId xmlns:a16="http://schemas.microsoft.com/office/drawing/2014/main" id="{F1CDC99A-749F-46C1-92C1-5BFCBE2D2748}"/>
              </a:ext>
            </a:extLst>
          </p:cNvPr>
          <p:cNvSpPr>
            <a:spLocks noGrp="1"/>
          </p:cNvSpPr>
          <p:nvPr>
            <p:ph type="body" idx="1"/>
          </p:nvPr>
        </p:nvSpPr>
        <p:spPr>
          <a:xfrm>
            <a:off x="415635" y="1307850"/>
            <a:ext cx="8562109" cy="3441899"/>
          </a:xfrm>
        </p:spPr>
        <p:txBody>
          <a:bodyPr/>
          <a:lstStyle/>
          <a:p>
            <a:pPr algn="just">
              <a:buFont typeface="Wingdings" panose="05000000000000000000" pitchFamily="2" charset="2"/>
              <a:buChar char="v"/>
            </a:pPr>
            <a:r>
              <a:rPr lang="en-US" dirty="0"/>
              <a:t>As a part of tidying the data, among 30 columns, a few columns like ID, Case Number, Updated on, Historical Wards 2003-2015, IUCR, Description and Beat have been excluded from the model building process as they just add dead-weight to the procedure. Also,  the column ‘Date’ has been split into Year, Month, Week, Day and Hour for intricate analysis.</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A few records were missing in the following features:  Location Description, District, Ward, Community Area, Latitude and Longitude and  Zip Code. They have been dropped as they were a miniscule when compared to the record count in the respective feature.</a:t>
            </a:r>
          </a:p>
          <a:p>
            <a:pPr algn="just">
              <a:buFont typeface="Wingdings" panose="05000000000000000000" pitchFamily="2" charset="2"/>
              <a:buChar char="v"/>
            </a:pPr>
            <a:endParaRPr lang="en-US" dirty="0"/>
          </a:p>
          <a:p>
            <a:pPr algn="just">
              <a:buFont typeface="Wingdings" panose="05000000000000000000" pitchFamily="2" charset="2"/>
              <a:buChar char="v"/>
            </a:pPr>
            <a:r>
              <a:rPr lang="en-US" dirty="0"/>
              <a:t>As for pre-processing the data, features such as Community Area, Beat and Ward have been converted to categorical variables, to retain their true properties. Also, integer features have been converted to nominal variables  for better analysis. For instance, District codes can be replaced with the name of the district.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2" name="Title 1">
            <a:extLst>
              <a:ext uri="{FF2B5EF4-FFF2-40B4-BE49-F238E27FC236}">
                <a16:creationId xmlns:a16="http://schemas.microsoft.com/office/drawing/2014/main" id="{D8EA9AC5-FC11-443D-ACCD-757FB5A3D918}"/>
              </a:ext>
            </a:extLst>
          </p:cNvPr>
          <p:cNvSpPr>
            <a:spLocks noGrp="1"/>
          </p:cNvSpPr>
          <p:nvPr>
            <p:ph type="title"/>
          </p:nvPr>
        </p:nvSpPr>
        <p:spPr>
          <a:xfrm>
            <a:off x="551663" y="158003"/>
            <a:ext cx="7458783" cy="611334"/>
          </a:xfrm>
        </p:spPr>
        <p:txBody>
          <a:bodyPr/>
          <a:lstStyle/>
          <a:p>
            <a:pPr algn="ctr"/>
            <a:r>
              <a:rPr lang="en-US" dirty="0"/>
              <a:t>Missing Data</a:t>
            </a:r>
            <a:endParaRPr lang="en-AU" dirty="0"/>
          </a:p>
        </p:txBody>
      </p:sp>
      <p:pic>
        <p:nvPicPr>
          <p:cNvPr id="5" name="Picture 4">
            <a:extLst>
              <a:ext uri="{FF2B5EF4-FFF2-40B4-BE49-F238E27FC236}">
                <a16:creationId xmlns:a16="http://schemas.microsoft.com/office/drawing/2014/main" id="{D71FBA4C-2C09-4964-B8AF-E8284E1718F7}"/>
              </a:ext>
            </a:extLst>
          </p:cNvPr>
          <p:cNvPicPr>
            <a:picLocks noChangeAspect="1"/>
          </p:cNvPicPr>
          <p:nvPr/>
        </p:nvPicPr>
        <p:blipFill>
          <a:blip r:embed="rId3"/>
          <a:stretch>
            <a:fillRect/>
          </a:stretch>
        </p:blipFill>
        <p:spPr>
          <a:xfrm>
            <a:off x="393319" y="840775"/>
            <a:ext cx="3717819" cy="4014788"/>
          </a:xfrm>
          <a:prstGeom prst="rect">
            <a:avLst/>
          </a:prstGeom>
        </p:spPr>
      </p:pic>
      <p:sp>
        <p:nvSpPr>
          <p:cNvPr id="7" name="TextBox 6">
            <a:extLst>
              <a:ext uri="{FF2B5EF4-FFF2-40B4-BE49-F238E27FC236}">
                <a16:creationId xmlns:a16="http://schemas.microsoft.com/office/drawing/2014/main" id="{8410D22F-93E0-45AD-AA6B-A05C6EA2EEBC}"/>
              </a:ext>
            </a:extLst>
          </p:cNvPr>
          <p:cNvSpPr txBox="1"/>
          <p:nvPr/>
        </p:nvSpPr>
        <p:spPr>
          <a:xfrm>
            <a:off x="4822032" y="1364456"/>
            <a:ext cx="3607594" cy="954107"/>
          </a:xfrm>
          <a:prstGeom prst="rect">
            <a:avLst/>
          </a:prstGeom>
          <a:noFill/>
        </p:spPr>
        <p:txBody>
          <a:bodyPr wrap="square" rtlCol="0">
            <a:spAutoFit/>
          </a:bodyPr>
          <a:lstStyle/>
          <a:p>
            <a:r>
              <a:rPr lang="en-US" dirty="0">
                <a:solidFill>
                  <a:schemeClr val="bg1"/>
                </a:solidFill>
                <a:latin typeface="Montserrat" panose="020B0604020202020204" charset="0"/>
              </a:rPr>
              <a:t>Here we can see that there are missing values in the data. The count of non null values are shown here with column type.</a:t>
            </a:r>
            <a:endParaRPr lang="en-AU" dirty="0">
              <a:solidFill>
                <a:schemeClr val="bg1"/>
              </a:solidFill>
              <a:latin typeface="Montserrat" panose="020B0604020202020204" charset="0"/>
            </a:endParaRPr>
          </a:p>
        </p:txBody>
      </p:sp>
    </p:spTree>
    <p:extLst>
      <p:ext uri="{BB962C8B-B14F-4D97-AF65-F5344CB8AC3E}">
        <p14:creationId xmlns:p14="http://schemas.microsoft.com/office/powerpoint/2010/main" val="1032630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514350" y="129425"/>
            <a:ext cx="7915275" cy="520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Plotting Missing Data before Pre-processing</a:t>
            </a:r>
            <a:endParaRPr dirty="0"/>
          </a:p>
        </p:txBody>
      </p:sp>
      <p:pic>
        <p:nvPicPr>
          <p:cNvPr id="1026" name="Picture 2">
            <a:extLst>
              <a:ext uri="{FF2B5EF4-FFF2-40B4-BE49-F238E27FC236}">
                <a16:creationId xmlns:a16="http://schemas.microsoft.com/office/drawing/2014/main" id="{7FF161DE-33CE-45FB-9E6A-F9C544380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037369"/>
            <a:ext cx="6207917" cy="379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7966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2122</TotalTime>
  <Words>1839</Words>
  <Application>Microsoft Office PowerPoint</Application>
  <PresentationFormat>On-screen Show (16:9)</PresentationFormat>
  <Paragraphs>140</Paragraphs>
  <Slides>28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Lato</vt:lpstr>
      <vt:lpstr>Courier New</vt:lpstr>
      <vt:lpstr>Calibri</vt:lpstr>
      <vt:lpstr>Montserrat</vt:lpstr>
      <vt:lpstr>Arial</vt:lpstr>
      <vt:lpstr>Wingdings</vt:lpstr>
      <vt:lpstr>Bahnschrift Light</vt:lpstr>
      <vt:lpstr>Focus</vt:lpstr>
      <vt:lpstr>Chicago Crime Analysis</vt:lpstr>
      <vt:lpstr>Project Vision</vt:lpstr>
      <vt:lpstr>Background</vt:lpstr>
      <vt:lpstr>Business Understanding &amp; Objective</vt:lpstr>
      <vt:lpstr>Data Understanding</vt:lpstr>
      <vt:lpstr>PowerPoint Presentation</vt:lpstr>
      <vt:lpstr>Data Preparation</vt:lpstr>
      <vt:lpstr>Missing Data</vt:lpstr>
      <vt:lpstr>Plotting Missing Data before Pre-processing</vt:lpstr>
      <vt:lpstr>Visualization of key variables in data</vt:lpstr>
      <vt:lpstr>Visualization of key variables in data</vt:lpstr>
      <vt:lpstr>Visualization of key variables in data</vt:lpstr>
      <vt:lpstr>Visualization of key variables in data</vt:lpstr>
      <vt:lpstr>Visualization of key variables in data</vt:lpstr>
      <vt:lpstr>Binary Classification Modelling</vt:lpstr>
      <vt:lpstr>Results</vt:lpstr>
      <vt:lpstr>Multiclass Classification Modelling</vt:lpstr>
      <vt:lpstr>Results</vt:lpstr>
      <vt:lpstr>Time series Analysis</vt:lpstr>
      <vt:lpstr>ARIMA and SARIMA</vt:lpstr>
      <vt:lpstr>How models were chosen?</vt:lpstr>
      <vt:lpstr>How models were chosen?</vt:lpstr>
      <vt:lpstr>Total Crimes</vt:lpstr>
      <vt:lpstr>BATTERY</vt:lpstr>
      <vt:lpstr>WEAPONS VIOLATION</vt:lpstr>
      <vt:lpstr>NARCOTICS</vt:lpstr>
      <vt:lpstr>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 Analysis</dc:title>
  <dc:creator>Tarun K</dc:creator>
  <cp:lastModifiedBy>Tarun K</cp:lastModifiedBy>
  <cp:revision>68</cp:revision>
  <dcterms:modified xsi:type="dcterms:W3CDTF">2019-11-04T12:48:36Z</dcterms:modified>
</cp:coreProperties>
</file>